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4"/>
  </p:notesMasterIdLst>
  <p:sldIdLst>
    <p:sldId id="688" r:id="rId2"/>
    <p:sldId id="661" r:id="rId3"/>
    <p:sldId id="662" r:id="rId4"/>
    <p:sldId id="689" r:id="rId5"/>
    <p:sldId id="664" r:id="rId6"/>
    <p:sldId id="665" r:id="rId7"/>
    <p:sldId id="690" r:id="rId8"/>
    <p:sldId id="666" r:id="rId9"/>
    <p:sldId id="667" r:id="rId10"/>
    <p:sldId id="668" r:id="rId11"/>
    <p:sldId id="669" r:id="rId12"/>
    <p:sldId id="670" r:id="rId13"/>
    <p:sldId id="671" r:id="rId14"/>
    <p:sldId id="672" r:id="rId15"/>
    <p:sldId id="673" r:id="rId16"/>
    <p:sldId id="674" r:id="rId17"/>
    <p:sldId id="675" r:id="rId18"/>
    <p:sldId id="676" r:id="rId19"/>
    <p:sldId id="677" r:id="rId20"/>
    <p:sldId id="678" r:id="rId21"/>
    <p:sldId id="679" r:id="rId22"/>
    <p:sldId id="680" r:id="rId23"/>
    <p:sldId id="681" r:id="rId24"/>
    <p:sldId id="682" r:id="rId25"/>
    <p:sldId id="683" r:id="rId26"/>
    <p:sldId id="685" r:id="rId27"/>
    <p:sldId id="684" r:id="rId28"/>
    <p:sldId id="686" r:id="rId29"/>
    <p:sldId id="687" r:id="rId30"/>
    <p:sldId id="691" r:id="rId31"/>
    <p:sldId id="692" r:id="rId32"/>
    <p:sldId id="693" r:id="rId33"/>
    <p:sldId id="694" r:id="rId34"/>
    <p:sldId id="695" r:id="rId35"/>
    <p:sldId id="696" r:id="rId36"/>
    <p:sldId id="697" r:id="rId37"/>
    <p:sldId id="698" r:id="rId38"/>
    <p:sldId id="699" r:id="rId39"/>
    <p:sldId id="700" r:id="rId40"/>
    <p:sldId id="701" r:id="rId41"/>
    <p:sldId id="702" r:id="rId42"/>
    <p:sldId id="703" r:id="rId43"/>
    <p:sldId id="704" r:id="rId44"/>
    <p:sldId id="705" r:id="rId45"/>
    <p:sldId id="706" r:id="rId46"/>
    <p:sldId id="707" r:id="rId47"/>
    <p:sldId id="709" r:id="rId48"/>
    <p:sldId id="710" r:id="rId49"/>
    <p:sldId id="711" r:id="rId50"/>
    <p:sldId id="724" r:id="rId51"/>
    <p:sldId id="712" r:id="rId52"/>
    <p:sldId id="713" r:id="rId53"/>
    <p:sldId id="714" r:id="rId54"/>
    <p:sldId id="715" r:id="rId55"/>
    <p:sldId id="716" r:id="rId56"/>
    <p:sldId id="717" r:id="rId57"/>
    <p:sldId id="718" r:id="rId58"/>
    <p:sldId id="719" r:id="rId59"/>
    <p:sldId id="720" r:id="rId60"/>
    <p:sldId id="721" r:id="rId61"/>
    <p:sldId id="722" r:id="rId62"/>
    <p:sldId id="723"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PU的功能和组成" id="{4BD6919D-E38C-438C-951E-508A99E6AA97}">
          <p14:sldIdLst>
            <p14:sldId id="688"/>
            <p14:sldId id="661"/>
            <p14:sldId id="662"/>
            <p14:sldId id="689"/>
            <p14:sldId id="664"/>
            <p14:sldId id="665"/>
            <p14:sldId id="690"/>
          </p14:sldIdLst>
        </p14:section>
        <p14:section name="指令周期" id="{E2109F48-95A8-48BE-BFD0-D3AEBE90DED1}">
          <p14:sldIdLst>
            <p14:sldId id="666"/>
            <p14:sldId id="667"/>
            <p14:sldId id="668"/>
            <p14:sldId id="669"/>
            <p14:sldId id="670"/>
            <p14:sldId id="671"/>
            <p14:sldId id="672"/>
            <p14:sldId id="673"/>
            <p14:sldId id="674"/>
          </p14:sldIdLst>
        </p14:section>
        <p14:section name="单总线CPU结构" id="{C5635401-FF78-4653-9DB0-71D28D05FC17}">
          <p14:sldIdLst>
            <p14:sldId id="675"/>
            <p14:sldId id="676"/>
            <p14:sldId id="677"/>
            <p14:sldId id="678"/>
            <p14:sldId id="679"/>
            <p14:sldId id="680"/>
          </p14:sldIdLst>
        </p14:section>
        <p14:section name="硬布线控制器" id="{E5D3B352-E5D2-48AA-B1D8-0C538A63EE88}">
          <p14:sldIdLst>
            <p14:sldId id="681"/>
            <p14:sldId id="682"/>
            <p14:sldId id="683"/>
            <p14:sldId id="685"/>
            <p14:sldId id="684"/>
            <p14:sldId id="686"/>
            <p14:sldId id="687"/>
            <p14:sldId id="691"/>
            <p14:sldId id="692"/>
            <p14:sldId id="693"/>
            <p14:sldId id="694"/>
            <p14:sldId id="695"/>
            <p14:sldId id="696"/>
            <p14:sldId id="697"/>
            <p14:sldId id="698"/>
            <p14:sldId id="699"/>
            <p14:sldId id="700"/>
          </p14:sldIdLst>
        </p14:section>
        <p14:section name="微程序控制器" id="{D23D3E57-1F81-4458-8C1E-CDE56B4052C3}">
          <p14:sldIdLst>
            <p14:sldId id="701"/>
            <p14:sldId id="702"/>
            <p14:sldId id="703"/>
            <p14:sldId id="704"/>
            <p14:sldId id="705"/>
            <p14:sldId id="706"/>
            <p14:sldId id="707"/>
            <p14:sldId id="709"/>
            <p14:sldId id="710"/>
            <p14:sldId id="711"/>
            <p14:sldId id="724"/>
            <p14:sldId id="712"/>
            <p14:sldId id="713"/>
          </p14:sldIdLst>
        </p14:section>
        <p14:section name="指令流水线" id="{7ABEB32A-2CE8-442A-81B3-6CFA42ED15DD}">
          <p14:sldIdLst>
            <p14:sldId id="714"/>
            <p14:sldId id="715"/>
            <p14:sldId id="716"/>
            <p14:sldId id="717"/>
            <p14:sldId id="718"/>
            <p14:sldId id="719"/>
            <p14:sldId id="720"/>
            <p14:sldId id="721"/>
            <p14:sldId id="722"/>
            <p14:sldId id="7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hui han" initials="jh" lastIdx="1" clrIdx="0">
    <p:extLst>
      <p:ext uri="{19B8F6BF-5375-455C-9EA6-DF929625EA0E}">
        <p15:presenceInfo xmlns:p15="http://schemas.microsoft.com/office/powerpoint/2012/main" userId="b8dfd70b8ebb15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0000"/>
    <a:srgbClr val="C55A11"/>
    <a:srgbClr val="4472C4"/>
    <a:srgbClr val="92D050"/>
    <a:srgbClr val="7030A0"/>
    <a:srgbClr val="ED7D31"/>
    <a:srgbClr val="F4B183"/>
    <a:srgbClr val="70AD4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695" autoAdjust="0"/>
  </p:normalViewPr>
  <p:slideViewPr>
    <p:cSldViewPr snapToGrid="0">
      <p:cViewPr varScale="1">
        <p:scale>
          <a:sx n="69" d="100"/>
          <a:sy n="69" d="100"/>
        </p:scale>
        <p:origin x="524" y="60"/>
      </p:cViewPr>
      <p:guideLst/>
    </p:cSldViewPr>
  </p:slideViewPr>
  <p:notesTextViewPr>
    <p:cViewPr>
      <p:scale>
        <a:sx n="3" d="2"/>
        <a:sy n="3" d="2"/>
      </p:scale>
      <p:origin x="0" y="0"/>
    </p:cViewPr>
  </p:notesTextViewPr>
  <p:sorterViewPr>
    <p:cViewPr varScale="1">
      <p:scale>
        <a:sx n="100" d="100"/>
        <a:sy n="100" d="100"/>
      </p:scale>
      <p:origin x="0" y="-5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B4F48-3EC3-4912-B201-9266129D6BE0}" type="datetimeFigureOut">
              <a:rPr lang="zh-CN" altLang="en-US" smtClean="0"/>
              <a:t>2023-04-20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75D0D-748D-4731-9D35-F05D9AC06F31}" type="slidenum">
              <a:rPr lang="zh-CN" altLang="en-US" smtClean="0"/>
              <a:t>‹#›</a:t>
            </a:fld>
            <a:endParaRPr lang="zh-CN" altLang="en-US"/>
          </a:p>
        </p:txBody>
      </p:sp>
    </p:spTree>
    <p:extLst>
      <p:ext uri="{BB962C8B-B14F-4D97-AF65-F5344CB8AC3E}">
        <p14:creationId xmlns:p14="http://schemas.microsoft.com/office/powerpoint/2010/main" val="191460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a:t>
            </a:fld>
            <a:endParaRPr lang="zh-CN" altLang="en-US"/>
          </a:p>
        </p:txBody>
      </p:sp>
    </p:spTree>
    <p:extLst>
      <p:ext uri="{BB962C8B-B14F-4D97-AF65-F5344CB8AC3E}">
        <p14:creationId xmlns:p14="http://schemas.microsoft.com/office/powerpoint/2010/main" val="1612216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10</a:t>
            </a:fld>
            <a:endParaRPr lang="zh-CN" altLang="en-US"/>
          </a:p>
        </p:txBody>
      </p:sp>
    </p:spTree>
    <p:extLst>
      <p:ext uri="{BB962C8B-B14F-4D97-AF65-F5344CB8AC3E}">
        <p14:creationId xmlns:p14="http://schemas.microsoft.com/office/powerpoint/2010/main" val="113317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11</a:t>
            </a:fld>
            <a:endParaRPr lang="zh-CN" altLang="en-US"/>
          </a:p>
        </p:txBody>
      </p:sp>
    </p:spTree>
    <p:extLst>
      <p:ext uri="{BB962C8B-B14F-4D97-AF65-F5344CB8AC3E}">
        <p14:creationId xmlns:p14="http://schemas.microsoft.com/office/powerpoint/2010/main" val="117323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12</a:t>
            </a:fld>
            <a:endParaRPr lang="zh-CN" altLang="en-US"/>
          </a:p>
        </p:txBody>
      </p:sp>
    </p:spTree>
    <p:extLst>
      <p:ext uri="{BB962C8B-B14F-4D97-AF65-F5344CB8AC3E}">
        <p14:creationId xmlns:p14="http://schemas.microsoft.com/office/powerpoint/2010/main" val="109959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13</a:t>
            </a:fld>
            <a:endParaRPr lang="zh-CN" altLang="en-US"/>
          </a:p>
        </p:txBody>
      </p:sp>
    </p:spTree>
    <p:extLst>
      <p:ext uri="{BB962C8B-B14F-4D97-AF65-F5344CB8AC3E}">
        <p14:creationId xmlns:p14="http://schemas.microsoft.com/office/powerpoint/2010/main" val="199408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14</a:t>
            </a:fld>
            <a:endParaRPr lang="zh-CN" altLang="en-US"/>
          </a:p>
        </p:txBody>
      </p:sp>
    </p:spTree>
    <p:extLst>
      <p:ext uri="{BB962C8B-B14F-4D97-AF65-F5344CB8AC3E}">
        <p14:creationId xmlns:p14="http://schemas.microsoft.com/office/powerpoint/2010/main" val="23306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15</a:t>
            </a:fld>
            <a:endParaRPr lang="zh-CN" altLang="en-US"/>
          </a:p>
        </p:txBody>
      </p:sp>
    </p:spTree>
    <p:extLst>
      <p:ext uri="{BB962C8B-B14F-4D97-AF65-F5344CB8AC3E}">
        <p14:creationId xmlns:p14="http://schemas.microsoft.com/office/powerpoint/2010/main" val="1414365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16</a:t>
            </a:fld>
            <a:endParaRPr lang="zh-CN" altLang="en-US"/>
          </a:p>
        </p:txBody>
      </p:sp>
    </p:spTree>
    <p:extLst>
      <p:ext uri="{BB962C8B-B14F-4D97-AF65-F5344CB8AC3E}">
        <p14:creationId xmlns:p14="http://schemas.microsoft.com/office/powerpoint/2010/main" val="342734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数据通路基本结构：</a:t>
            </a:r>
            <a:endParaRPr lang="en-US" altLang="zh-CN" dirty="0"/>
          </a:p>
          <a:p>
            <a:pPr marL="228600" indent="-228600">
              <a:buFont typeface="Arial" panose="020B0604020202020204" pitchFamily="34" charset="0"/>
              <a:buAutoNum type="arabicPeriod"/>
            </a:pPr>
            <a:r>
              <a:rPr lang="en-US" altLang="zh-CN" dirty="0"/>
              <a:t>CPU</a:t>
            </a:r>
            <a:r>
              <a:rPr lang="zh-CN" altLang="en-US" dirty="0"/>
              <a:t>内部单总线方式</a:t>
            </a:r>
            <a:endParaRPr lang="en-US" altLang="zh-CN" dirty="0"/>
          </a:p>
          <a:p>
            <a:pPr marL="228600" indent="-228600">
              <a:buFont typeface="Arial" panose="020B0604020202020204" pitchFamily="34" charset="0"/>
              <a:buAutoNum type="arabicPeriod"/>
            </a:pPr>
            <a:r>
              <a:rPr lang="en-US" altLang="zh-CN" dirty="0"/>
              <a:t>CPU</a:t>
            </a:r>
            <a:r>
              <a:rPr lang="zh-CN" altLang="en-US" dirty="0"/>
              <a:t>内部多总线方式</a:t>
            </a:r>
            <a:endParaRPr lang="en-US" altLang="zh-CN" dirty="0"/>
          </a:p>
          <a:p>
            <a:pPr marL="228600" indent="-228600">
              <a:buFont typeface="Arial" panose="020B0604020202020204" pitchFamily="34" charset="0"/>
              <a:buAutoNum type="arabicPeriod"/>
            </a:pPr>
            <a:r>
              <a:rPr lang="zh-CN" altLang="en-US" dirty="0"/>
              <a:t>专用数据通路方式（多路选择器与三态门）</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17</a:t>
            </a:fld>
            <a:endParaRPr lang="zh-CN" altLang="en-US"/>
          </a:p>
        </p:txBody>
      </p:sp>
    </p:spTree>
    <p:extLst>
      <p:ext uri="{BB962C8B-B14F-4D97-AF65-F5344CB8AC3E}">
        <p14:creationId xmlns:p14="http://schemas.microsoft.com/office/powerpoint/2010/main" val="2646717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内部总线与系统总线区别</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18</a:t>
            </a:fld>
            <a:endParaRPr lang="zh-CN" altLang="en-US"/>
          </a:p>
        </p:txBody>
      </p:sp>
    </p:spTree>
    <p:extLst>
      <p:ext uri="{BB962C8B-B14F-4D97-AF65-F5344CB8AC3E}">
        <p14:creationId xmlns:p14="http://schemas.microsoft.com/office/powerpoint/2010/main" val="942230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19</a:t>
            </a:fld>
            <a:endParaRPr lang="zh-CN" altLang="en-US"/>
          </a:p>
        </p:txBody>
      </p:sp>
    </p:spTree>
    <p:extLst>
      <p:ext uri="{BB962C8B-B14F-4D97-AF65-F5344CB8AC3E}">
        <p14:creationId xmlns:p14="http://schemas.microsoft.com/office/powerpoint/2010/main" val="299240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a:t>
            </a:fld>
            <a:endParaRPr lang="zh-CN" altLang="en-US"/>
          </a:p>
        </p:txBody>
      </p:sp>
    </p:spTree>
    <p:extLst>
      <p:ext uri="{BB962C8B-B14F-4D97-AF65-F5344CB8AC3E}">
        <p14:creationId xmlns:p14="http://schemas.microsoft.com/office/powerpoint/2010/main" val="1452224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20</a:t>
            </a:fld>
            <a:endParaRPr lang="zh-CN" altLang="en-US"/>
          </a:p>
        </p:txBody>
      </p:sp>
    </p:spTree>
    <p:extLst>
      <p:ext uri="{BB962C8B-B14F-4D97-AF65-F5344CB8AC3E}">
        <p14:creationId xmlns:p14="http://schemas.microsoft.com/office/powerpoint/2010/main" val="421531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21</a:t>
            </a:fld>
            <a:endParaRPr lang="zh-CN" altLang="en-US"/>
          </a:p>
        </p:txBody>
      </p:sp>
    </p:spTree>
    <p:extLst>
      <p:ext uri="{BB962C8B-B14F-4D97-AF65-F5344CB8AC3E}">
        <p14:creationId xmlns:p14="http://schemas.microsoft.com/office/powerpoint/2010/main" val="75541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22</a:t>
            </a:fld>
            <a:endParaRPr lang="zh-CN" altLang="en-US"/>
          </a:p>
        </p:txBody>
      </p:sp>
    </p:spTree>
    <p:extLst>
      <p:ext uri="{BB962C8B-B14F-4D97-AF65-F5344CB8AC3E}">
        <p14:creationId xmlns:p14="http://schemas.microsoft.com/office/powerpoint/2010/main" val="16987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内存储器、输入输出设备从地址总线接收地址信息</a:t>
            </a:r>
            <a:endParaRPr lang="en-US" altLang="zh-CN" dirty="0"/>
          </a:p>
          <a:p>
            <a:pPr marL="0" indent="0">
              <a:buFont typeface="Arial" panose="020B0604020202020204" pitchFamily="34" charset="0"/>
              <a:buNone/>
            </a:pPr>
            <a:r>
              <a:rPr lang="zh-CN" altLang="en-US" dirty="0"/>
              <a:t>内存储器、输入输出设备从控制总线得到控制信号</a:t>
            </a:r>
            <a:endParaRPr lang="en-US" altLang="zh-CN" dirty="0"/>
          </a:p>
          <a:p>
            <a:pPr marL="0" indent="0">
              <a:buFont typeface="Arial" panose="020B0604020202020204" pitchFamily="34" charset="0"/>
              <a:buNone/>
            </a:pPr>
            <a:r>
              <a:rPr lang="zh-CN" altLang="en-US" dirty="0"/>
              <a:t>内存储器、输入输出设备通过数据总线与其他部件传送数据</a:t>
            </a:r>
            <a:endParaRPr lang="en-US" altLang="zh-CN" dirty="0"/>
          </a:p>
          <a:p>
            <a:pPr marL="0" indent="0">
              <a:buFont typeface="Arial" panose="020B0604020202020204" pitchFamily="34" charset="0"/>
              <a:buNone/>
            </a:pPr>
            <a:r>
              <a:rPr lang="zh-CN" altLang="en-US" dirty="0"/>
              <a:t>输入输出设备通过接口电路与总线相连接</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23</a:t>
            </a:fld>
            <a:endParaRPr lang="zh-CN" altLang="en-US"/>
          </a:p>
        </p:txBody>
      </p:sp>
    </p:spTree>
    <p:extLst>
      <p:ext uri="{BB962C8B-B14F-4D97-AF65-F5344CB8AC3E}">
        <p14:creationId xmlns:p14="http://schemas.microsoft.com/office/powerpoint/2010/main" val="89900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24</a:t>
            </a:fld>
            <a:endParaRPr lang="zh-CN" altLang="en-US"/>
          </a:p>
        </p:txBody>
      </p:sp>
    </p:spTree>
    <p:extLst>
      <p:ext uri="{BB962C8B-B14F-4D97-AF65-F5344CB8AC3E}">
        <p14:creationId xmlns:p14="http://schemas.microsoft.com/office/powerpoint/2010/main" val="1921581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硬布线（组合逻辑</a:t>
            </a:r>
            <a:r>
              <a:rPr lang="en-US" altLang="zh-CN" dirty="0"/>
              <a:t>+</a:t>
            </a:r>
            <a:r>
              <a:rPr lang="zh-CN" altLang="en-US" dirty="0"/>
              <a:t>触发器）</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25</a:t>
            </a:fld>
            <a:endParaRPr lang="zh-CN" altLang="en-US"/>
          </a:p>
        </p:txBody>
      </p:sp>
    </p:spTree>
    <p:extLst>
      <p:ext uri="{BB962C8B-B14F-4D97-AF65-F5344CB8AC3E}">
        <p14:creationId xmlns:p14="http://schemas.microsoft.com/office/powerpoint/2010/main" val="2437476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26</a:t>
            </a:fld>
            <a:endParaRPr lang="zh-CN" altLang="en-US"/>
          </a:p>
        </p:txBody>
      </p:sp>
    </p:spTree>
    <p:extLst>
      <p:ext uri="{BB962C8B-B14F-4D97-AF65-F5344CB8AC3E}">
        <p14:creationId xmlns:p14="http://schemas.microsoft.com/office/powerpoint/2010/main" val="170264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27</a:t>
            </a:fld>
            <a:endParaRPr lang="zh-CN" altLang="en-US"/>
          </a:p>
        </p:txBody>
      </p:sp>
    </p:spTree>
    <p:extLst>
      <p:ext uri="{BB962C8B-B14F-4D97-AF65-F5344CB8AC3E}">
        <p14:creationId xmlns:p14="http://schemas.microsoft.com/office/powerpoint/2010/main" val="192150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28</a:t>
            </a:fld>
            <a:endParaRPr lang="zh-CN" altLang="en-US"/>
          </a:p>
        </p:txBody>
      </p:sp>
    </p:spTree>
    <p:extLst>
      <p:ext uri="{BB962C8B-B14F-4D97-AF65-F5344CB8AC3E}">
        <p14:creationId xmlns:p14="http://schemas.microsoft.com/office/powerpoint/2010/main" val="11593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N</a:t>
            </a:r>
            <a:r>
              <a:rPr lang="zh-CN" altLang="en-US" dirty="0"/>
              <a:t>位操作码</a:t>
            </a:r>
            <a:r>
              <a:rPr lang="en-US" altLang="zh-CN" dirty="0">
                <a:sym typeface="Wingdings" panose="05000000000000000000" pitchFamily="2" charset="2"/>
              </a:rPr>
              <a:t>2^n</a:t>
            </a:r>
            <a:r>
              <a:rPr lang="zh-CN" altLang="en-US" dirty="0">
                <a:sym typeface="Wingdings" panose="05000000000000000000" pitchFamily="2" charset="2"/>
              </a:rPr>
              <a:t>操作</a:t>
            </a:r>
            <a:endParaRPr lang="en-US" altLang="zh-CN" dirty="0">
              <a:sym typeface="Wingdings" panose="05000000000000000000" pitchFamily="2" charset="2"/>
            </a:endParaRPr>
          </a:p>
          <a:p>
            <a:pPr marL="0" indent="0">
              <a:buFont typeface="Arial" panose="020B0604020202020204" pitchFamily="34" charset="0"/>
              <a:buNone/>
            </a:pPr>
            <a:r>
              <a:rPr lang="zh-CN" altLang="en-US" dirty="0"/>
              <a:t>在存储字长等于指令字长的前提下，取指周期也可看作机器周期。</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29</a:t>
            </a:fld>
            <a:endParaRPr lang="zh-CN" altLang="en-US"/>
          </a:p>
        </p:txBody>
      </p:sp>
    </p:spTree>
    <p:extLst>
      <p:ext uri="{BB962C8B-B14F-4D97-AF65-F5344CB8AC3E}">
        <p14:creationId xmlns:p14="http://schemas.microsoft.com/office/powerpoint/2010/main" val="357379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prstClr val="black"/>
                </a:solidFill>
                <a:latin typeface="微软雅黑" panose="020B0503020204020204" pitchFamily="34" charset="-122"/>
                <a:ea typeface="微软雅黑" panose="020B0503020204020204" pitchFamily="34" charset="-122"/>
              </a:rPr>
              <a:t>中断处理</a:t>
            </a:r>
            <a:r>
              <a:rPr lang="zh-CN" altLang="en-US" sz="1200" dirty="0">
                <a:solidFill>
                  <a:prstClr val="black"/>
                </a:solidFill>
                <a:latin typeface="微软雅黑" panose="020B0503020204020204" pitchFamily="34" charset="-122"/>
                <a:ea typeface="微软雅黑" panose="020B0503020204020204" pitchFamily="34" charset="-122"/>
              </a:rPr>
              <a:t>：管理总线及输入输出；处理异常情况和特殊请求。</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a:t>
            </a:fld>
            <a:endParaRPr lang="zh-CN" altLang="en-US"/>
          </a:p>
        </p:txBody>
      </p:sp>
    </p:spTree>
    <p:extLst>
      <p:ext uri="{BB962C8B-B14F-4D97-AF65-F5344CB8AC3E}">
        <p14:creationId xmlns:p14="http://schemas.microsoft.com/office/powerpoint/2010/main" val="1736097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通常以最长的微操作序列和最繁琐的微操作为标准，采取完全统一的、具有相同时间间隔和相同数目的节拍作为机器周期来运行不同的指令。</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30</a:t>
            </a:fld>
            <a:endParaRPr lang="zh-CN" altLang="en-US"/>
          </a:p>
        </p:txBody>
      </p:sp>
    </p:spTree>
    <p:extLst>
      <p:ext uri="{BB962C8B-B14F-4D97-AF65-F5344CB8AC3E}">
        <p14:creationId xmlns:p14="http://schemas.microsoft.com/office/powerpoint/2010/main" val="2439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31</a:t>
            </a:fld>
            <a:endParaRPr lang="zh-CN" altLang="en-US"/>
          </a:p>
        </p:txBody>
      </p:sp>
    </p:spTree>
    <p:extLst>
      <p:ext uri="{BB962C8B-B14F-4D97-AF65-F5344CB8AC3E}">
        <p14:creationId xmlns:p14="http://schemas.microsoft.com/office/powerpoint/2010/main" val="1245058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没有相关性的微操作可以安排在一个时钟周期</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32</a:t>
            </a:fld>
            <a:endParaRPr lang="zh-CN" altLang="en-US"/>
          </a:p>
        </p:txBody>
      </p:sp>
    </p:spTree>
    <p:extLst>
      <p:ext uri="{BB962C8B-B14F-4D97-AF65-F5344CB8AC3E}">
        <p14:creationId xmlns:p14="http://schemas.microsoft.com/office/powerpoint/2010/main" val="267399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33</a:t>
            </a:fld>
            <a:endParaRPr lang="zh-CN" altLang="en-US"/>
          </a:p>
        </p:txBody>
      </p:sp>
    </p:spTree>
    <p:extLst>
      <p:ext uri="{BB962C8B-B14F-4D97-AF65-F5344CB8AC3E}">
        <p14:creationId xmlns:p14="http://schemas.microsoft.com/office/powerpoint/2010/main" val="3098762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设计步骤：</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分析每个阶段的微操作序列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选择</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的控制方式</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安排微操作时序</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电路设计</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34</a:t>
            </a:fld>
            <a:endParaRPr lang="zh-CN" altLang="en-US"/>
          </a:p>
        </p:txBody>
      </p:sp>
    </p:spTree>
    <p:extLst>
      <p:ext uri="{BB962C8B-B14F-4D97-AF65-F5344CB8AC3E}">
        <p14:creationId xmlns:p14="http://schemas.microsoft.com/office/powerpoint/2010/main" val="682404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35</a:t>
            </a:fld>
            <a:endParaRPr lang="zh-CN" altLang="en-US"/>
          </a:p>
        </p:txBody>
      </p:sp>
    </p:spTree>
    <p:extLst>
      <p:ext uri="{BB962C8B-B14F-4D97-AF65-F5344CB8AC3E}">
        <p14:creationId xmlns:p14="http://schemas.microsoft.com/office/powerpoint/2010/main" val="2834818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36</a:t>
            </a:fld>
            <a:endParaRPr lang="zh-CN" altLang="en-US"/>
          </a:p>
        </p:txBody>
      </p:sp>
    </p:spTree>
    <p:extLst>
      <p:ext uri="{BB962C8B-B14F-4D97-AF65-F5344CB8AC3E}">
        <p14:creationId xmlns:p14="http://schemas.microsoft.com/office/powerpoint/2010/main" val="907883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37</a:t>
            </a:fld>
            <a:endParaRPr lang="zh-CN" altLang="en-US"/>
          </a:p>
        </p:txBody>
      </p:sp>
    </p:spTree>
    <p:extLst>
      <p:ext uri="{BB962C8B-B14F-4D97-AF65-F5344CB8AC3E}">
        <p14:creationId xmlns:p14="http://schemas.microsoft.com/office/powerpoint/2010/main" val="197614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38</a:t>
            </a:fld>
            <a:endParaRPr lang="zh-CN" altLang="en-US"/>
          </a:p>
        </p:txBody>
      </p:sp>
    </p:spTree>
    <p:extLst>
      <p:ext uri="{BB962C8B-B14F-4D97-AF65-F5344CB8AC3E}">
        <p14:creationId xmlns:p14="http://schemas.microsoft.com/office/powerpoint/2010/main" val="868072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39</a:t>
            </a:fld>
            <a:endParaRPr lang="zh-CN" altLang="en-US"/>
          </a:p>
        </p:txBody>
      </p:sp>
    </p:spTree>
    <p:extLst>
      <p:ext uri="{BB962C8B-B14F-4D97-AF65-F5344CB8AC3E}">
        <p14:creationId xmlns:p14="http://schemas.microsoft.com/office/powerpoint/2010/main" val="62150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专用数据通路：多路选择器或三态门</a:t>
            </a:r>
            <a:endParaRPr lang="en-US" altLang="zh-CN" dirty="0"/>
          </a:p>
          <a:p>
            <a:pPr marL="228600" indent="-228600">
              <a:buFont typeface="Arial" panose="020B0604020202020204" pitchFamily="34" charset="0"/>
              <a:buAutoNum type="arabicPeriod"/>
            </a:pPr>
            <a:r>
              <a:rPr lang="zh-CN" altLang="en-US" dirty="0"/>
              <a:t>算术逻辑单元：主要功能是进行算术</a:t>
            </a:r>
            <a:r>
              <a:rPr lang="en-US" altLang="zh-CN" dirty="0"/>
              <a:t>/</a:t>
            </a:r>
            <a:r>
              <a:rPr lang="zh-CN" altLang="en-US" dirty="0"/>
              <a:t>逻辑运算</a:t>
            </a:r>
            <a:endParaRPr lang="en-US" altLang="zh-CN" dirty="0"/>
          </a:p>
          <a:p>
            <a:pPr marL="228600" indent="-228600">
              <a:buFont typeface="Arial" panose="020B0604020202020204" pitchFamily="34" charset="0"/>
              <a:buAutoNum type="arabicPeriod"/>
            </a:pPr>
            <a:r>
              <a:rPr lang="zh-CN" altLang="en-US" dirty="0"/>
              <a:t>通用寄存器组：用于存放操作数（包括源操作数、目的操作数及中间结果）和各种地址信息等。</a:t>
            </a:r>
            <a:endParaRPr lang="en-US" altLang="zh-CN" dirty="0"/>
          </a:p>
          <a:p>
            <a:pPr marL="228600" indent="-228600">
              <a:buFont typeface="Arial" panose="020B0604020202020204" pitchFamily="34" charset="0"/>
              <a:buAutoNum type="arabicPeriod"/>
            </a:pPr>
            <a:r>
              <a:rPr lang="zh-CN" altLang="en-US" dirty="0"/>
              <a:t>暂存寄存器：可以用于暂存从主存读来的数据，这个数据不能存放在通用寄存器中，否则会破坏其原有内容。</a:t>
            </a:r>
            <a:endParaRPr lang="en-US" altLang="zh-CN" dirty="0"/>
          </a:p>
          <a:p>
            <a:pPr marL="228600" indent="-228600">
              <a:buFont typeface="Arial" panose="020B0604020202020204" pitchFamily="34" charset="0"/>
              <a:buAutoNum type="arabicPeriod"/>
            </a:pPr>
            <a:r>
              <a:rPr lang="zh-CN" altLang="en-US" dirty="0"/>
              <a:t>累加寄存器：也是一个通用寄存器，用于暂时存放</a:t>
            </a:r>
            <a:r>
              <a:rPr lang="en-US" altLang="zh-CN" dirty="0"/>
              <a:t>ALU</a:t>
            </a:r>
            <a:r>
              <a:rPr lang="zh-CN" altLang="en-US" dirty="0"/>
              <a:t>运算的结果，用于实现加法运算。</a:t>
            </a:r>
            <a:endParaRPr lang="en-US" altLang="zh-CN" dirty="0"/>
          </a:p>
          <a:p>
            <a:pPr marL="228600" indent="-228600">
              <a:buFont typeface="Arial" panose="020B0604020202020204" pitchFamily="34" charset="0"/>
              <a:buAutoNum type="arabicPeriod"/>
            </a:pPr>
            <a:r>
              <a:rPr lang="zh-CN" altLang="en-US" dirty="0"/>
              <a:t>程序状态字寄存器：保留由算术逻辑运算指令或测试指令的结果而建立的各种状态信息，如溢出标志</a:t>
            </a:r>
            <a:r>
              <a:rPr lang="en-US" altLang="zh-CN" dirty="0"/>
              <a:t>OP</a:t>
            </a:r>
            <a:r>
              <a:rPr lang="zh-CN" altLang="en-US" dirty="0"/>
              <a:t>、符号标志</a:t>
            </a:r>
            <a:r>
              <a:rPr lang="en-US" altLang="zh-CN" dirty="0"/>
              <a:t>SF</a:t>
            </a:r>
            <a:r>
              <a:rPr lang="zh-CN" altLang="en-US" dirty="0"/>
              <a:t>、零标志</a:t>
            </a:r>
            <a:r>
              <a:rPr lang="en-US" altLang="zh-CN" dirty="0"/>
              <a:t>ZF</a:t>
            </a:r>
            <a:r>
              <a:rPr lang="zh-CN" altLang="en-US" dirty="0"/>
              <a:t>、进位标志</a:t>
            </a:r>
            <a:r>
              <a:rPr lang="en-US" altLang="zh-CN" dirty="0"/>
              <a:t>CF</a:t>
            </a:r>
            <a:r>
              <a:rPr lang="zh-CN" altLang="en-US" dirty="0"/>
              <a:t>。</a:t>
            </a:r>
            <a:endParaRPr lang="en-US" altLang="zh-CN" dirty="0"/>
          </a:p>
          <a:p>
            <a:pPr marL="228600" indent="-228600">
              <a:buFont typeface="Arial" panose="020B0604020202020204" pitchFamily="34" charset="0"/>
              <a:buAutoNum type="arabicPeriod"/>
            </a:pPr>
            <a:r>
              <a:rPr lang="zh-CN" altLang="en-US" dirty="0"/>
              <a:t>移位器：对运算结果进行移位运算。</a:t>
            </a:r>
            <a:endParaRPr lang="en-US" altLang="zh-CN" dirty="0"/>
          </a:p>
          <a:p>
            <a:pPr marL="228600" indent="-228600">
              <a:buFont typeface="Arial" panose="020B0604020202020204" pitchFamily="34" charset="0"/>
              <a:buAutoNum type="arabicPeriod"/>
            </a:pPr>
            <a:r>
              <a:rPr lang="zh-CN" altLang="en-US" dirty="0"/>
              <a:t>计数器：控制乘除法运算的操作步数。</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4</a:t>
            </a:fld>
            <a:endParaRPr lang="zh-CN" altLang="en-US"/>
          </a:p>
        </p:txBody>
      </p:sp>
    </p:spTree>
    <p:extLst>
      <p:ext uri="{BB962C8B-B14F-4D97-AF65-F5344CB8AC3E}">
        <p14:creationId xmlns:p14="http://schemas.microsoft.com/office/powerpoint/2010/main" val="567516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每条指令取指周期的操作是相同的，所以将取指令操作的微命令统一编成一个微程序，而每条机器指令所对应的具体操作再单独编写一个对应的微程序。</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40</a:t>
            </a:fld>
            <a:endParaRPr lang="zh-CN" altLang="en-US"/>
          </a:p>
        </p:txBody>
      </p:sp>
    </p:spTree>
    <p:extLst>
      <p:ext uri="{BB962C8B-B14F-4D97-AF65-F5344CB8AC3E}">
        <p14:creationId xmlns:p14="http://schemas.microsoft.com/office/powerpoint/2010/main" val="1292023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en-US" altLang="zh-CN" sz="1200" dirty="0" err="1">
                <a:solidFill>
                  <a:prstClr val="black"/>
                </a:solidFill>
                <a:latin typeface="微软雅黑" panose="020B0503020204020204" pitchFamily="34" charset="-122"/>
                <a:ea typeface="微软雅黑" panose="020B0503020204020204" pitchFamily="34" charset="-122"/>
              </a:rPr>
              <a:t>μIR</a:t>
            </a:r>
            <a:r>
              <a:rPr lang="zh-CN" altLang="en-US" sz="1200" dirty="0">
                <a:solidFill>
                  <a:prstClr val="black"/>
                </a:solidFill>
                <a:latin typeface="微软雅黑" panose="020B0503020204020204" pitchFamily="34" charset="-122"/>
                <a:ea typeface="微软雅黑" panose="020B0503020204020204" pitchFamily="34" charset="-122"/>
              </a:rPr>
              <a:t>即</a:t>
            </a:r>
            <a:r>
              <a:rPr lang="en-US" altLang="zh-CN" sz="1200" dirty="0">
                <a:solidFill>
                  <a:prstClr val="black"/>
                </a:solidFill>
                <a:latin typeface="微软雅黑" panose="020B0503020204020204" pitchFamily="34" charset="-122"/>
                <a:ea typeface="微软雅黑" panose="020B0503020204020204" pitchFamily="34" charset="-122"/>
              </a:rPr>
              <a:t>CMDR</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41</a:t>
            </a:fld>
            <a:endParaRPr lang="zh-CN" altLang="en-US"/>
          </a:p>
        </p:txBody>
      </p:sp>
    </p:spTree>
    <p:extLst>
      <p:ext uri="{BB962C8B-B14F-4D97-AF65-F5344CB8AC3E}">
        <p14:creationId xmlns:p14="http://schemas.microsoft.com/office/powerpoint/2010/main" val="3630243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en-US" altLang="zh-CN" sz="1200">
                <a:solidFill>
                  <a:prstClr val="black"/>
                </a:solidFill>
                <a:latin typeface="微软雅黑" panose="020B0503020204020204" pitchFamily="34" charset="-122"/>
                <a:ea typeface="微软雅黑" panose="020B0503020204020204" pitchFamily="34" charset="-122"/>
              </a:rPr>
              <a:t>here</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42</a:t>
            </a:fld>
            <a:endParaRPr lang="zh-CN" altLang="en-US"/>
          </a:p>
        </p:txBody>
      </p:sp>
    </p:spTree>
    <p:extLst>
      <p:ext uri="{BB962C8B-B14F-4D97-AF65-F5344CB8AC3E}">
        <p14:creationId xmlns:p14="http://schemas.microsoft.com/office/powerpoint/2010/main" val="3330506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水平型微指令操作控制字段如何编码？</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43</a:t>
            </a:fld>
            <a:endParaRPr lang="zh-CN" altLang="en-US"/>
          </a:p>
        </p:txBody>
      </p:sp>
    </p:spTree>
    <p:extLst>
      <p:ext uri="{BB962C8B-B14F-4D97-AF65-F5344CB8AC3E}">
        <p14:creationId xmlns:p14="http://schemas.microsoft.com/office/powerpoint/2010/main" val="581186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44</a:t>
            </a:fld>
            <a:endParaRPr lang="zh-CN" altLang="en-US"/>
          </a:p>
        </p:txBody>
      </p:sp>
    </p:spTree>
    <p:extLst>
      <p:ext uri="{BB962C8B-B14F-4D97-AF65-F5344CB8AC3E}">
        <p14:creationId xmlns:p14="http://schemas.microsoft.com/office/powerpoint/2010/main" val="4022319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优点：可以缩短微指令字长</a:t>
            </a:r>
            <a:endParaRPr lang="en-US" altLang="zh-CN" sz="1200" dirty="0">
              <a:solidFill>
                <a:prstClr val="black"/>
              </a:solidFill>
              <a:latin typeface="微软雅黑" panose="020B0503020204020204" pitchFamily="34" charset="-122"/>
              <a:ea typeface="微软雅黑" panose="020B0503020204020204" pitchFamily="34" charset="-122"/>
            </a:endParaRPr>
          </a:p>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缺点：要通过译码电路后再发出微命令，因此比直接编码方式慢</a:t>
            </a:r>
            <a:endParaRPr lang="en-US" altLang="zh-CN" sz="12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混合表示法：前两种方法的结合，以便综合考虑微指令字长、灵活性、执行速度等因素。</a:t>
            </a:r>
            <a:endParaRPr kumimoji="0" lang="en-US" altLang="zh-CN" sz="12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45</a:t>
            </a:fld>
            <a:endParaRPr lang="zh-CN" altLang="en-US"/>
          </a:p>
        </p:txBody>
      </p:sp>
    </p:spTree>
    <p:extLst>
      <p:ext uri="{BB962C8B-B14F-4D97-AF65-F5344CB8AC3E}">
        <p14:creationId xmlns:p14="http://schemas.microsoft.com/office/powerpoint/2010/main" val="1888970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46</a:t>
            </a:fld>
            <a:endParaRPr lang="zh-CN" altLang="en-US"/>
          </a:p>
        </p:txBody>
      </p:sp>
    </p:spTree>
    <p:extLst>
      <p:ext uri="{BB962C8B-B14F-4D97-AF65-F5344CB8AC3E}">
        <p14:creationId xmlns:p14="http://schemas.microsoft.com/office/powerpoint/2010/main" val="4032653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47</a:t>
            </a:fld>
            <a:endParaRPr lang="zh-CN" altLang="en-US"/>
          </a:p>
        </p:txBody>
      </p:sp>
    </p:spTree>
    <p:extLst>
      <p:ext uri="{BB962C8B-B14F-4D97-AF65-F5344CB8AC3E}">
        <p14:creationId xmlns:p14="http://schemas.microsoft.com/office/powerpoint/2010/main" val="3910348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48</a:t>
            </a:fld>
            <a:endParaRPr lang="zh-CN" altLang="en-US"/>
          </a:p>
        </p:txBody>
      </p:sp>
    </p:spTree>
    <p:extLst>
      <p:ext uri="{BB962C8B-B14F-4D97-AF65-F5344CB8AC3E}">
        <p14:creationId xmlns:p14="http://schemas.microsoft.com/office/powerpoint/2010/main" val="504358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地址寄存器</a:t>
            </a:r>
            <a:r>
              <a:rPr lang="en-US" altLang="zh-CN" sz="1200" dirty="0">
                <a:solidFill>
                  <a:prstClr val="black"/>
                </a:solidFill>
                <a:latin typeface="微软雅黑" panose="020B0503020204020204" pitchFamily="34" charset="-122"/>
                <a:ea typeface="微软雅黑" panose="020B0503020204020204" pitchFamily="34" charset="-122"/>
              </a:rPr>
              <a:t>MAR </a:t>
            </a:r>
            <a:r>
              <a:rPr lang="zh-CN" altLang="en-US" sz="1200" dirty="0">
                <a:solidFill>
                  <a:prstClr val="black"/>
                </a:solidFill>
                <a:latin typeface="微软雅黑" panose="020B0503020204020204" pitchFamily="34" charset="-122"/>
                <a:ea typeface="微软雅黑" panose="020B0503020204020204" pitchFamily="34" charset="-122"/>
              </a:rPr>
              <a:t>与 微地址寄存器</a:t>
            </a:r>
            <a:r>
              <a:rPr lang="en-US" altLang="zh-CN" sz="1200" dirty="0">
                <a:solidFill>
                  <a:prstClr val="black"/>
                </a:solidFill>
                <a:latin typeface="微软雅黑" panose="020B0503020204020204" pitchFamily="34" charset="-122"/>
                <a:ea typeface="微软雅黑" panose="020B0503020204020204" pitchFamily="34" charset="-122"/>
              </a:rPr>
              <a:t>CMAR</a:t>
            </a:r>
          </a:p>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指令寄存器</a:t>
            </a:r>
            <a:r>
              <a:rPr lang="en-US" altLang="zh-CN" sz="1200" dirty="0">
                <a:solidFill>
                  <a:prstClr val="black"/>
                </a:solidFill>
                <a:latin typeface="微软雅黑" panose="020B0503020204020204" pitchFamily="34" charset="-122"/>
                <a:ea typeface="微软雅黑" panose="020B0503020204020204" pitchFamily="34" charset="-122"/>
              </a:rPr>
              <a:t>IR </a:t>
            </a:r>
            <a:r>
              <a:rPr lang="zh-CN" altLang="en-US" sz="1200" dirty="0">
                <a:solidFill>
                  <a:prstClr val="black"/>
                </a:solidFill>
                <a:latin typeface="微软雅黑" panose="020B0503020204020204" pitchFamily="34" charset="-122"/>
                <a:ea typeface="微软雅黑" panose="020B0503020204020204" pitchFamily="34" charset="-122"/>
              </a:rPr>
              <a:t>与 微指令寄存器 </a:t>
            </a:r>
            <a:r>
              <a:rPr lang="en-US" altLang="zh-CN" sz="1200" dirty="0" err="1">
                <a:solidFill>
                  <a:prstClr val="black"/>
                </a:solidFill>
                <a:latin typeface="微软雅黑" panose="020B0503020204020204" pitchFamily="34" charset="-122"/>
                <a:ea typeface="微软雅黑" panose="020B0503020204020204" pitchFamily="34" charset="-122"/>
              </a:rPr>
              <a:t>μIR</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或 </a:t>
            </a:r>
            <a:r>
              <a:rPr lang="en-US" altLang="zh-CN" sz="1200" dirty="0">
                <a:solidFill>
                  <a:prstClr val="black"/>
                </a:solidFill>
                <a:latin typeface="微软雅黑" panose="020B0503020204020204" pitchFamily="34" charset="-122"/>
                <a:ea typeface="微软雅黑" panose="020B0503020204020204" pitchFamily="34" charset="-122"/>
              </a:rPr>
              <a:t>CMDR</a:t>
            </a:r>
          </a:p>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动态微程序设计：用可擦写</a:t>
            </a:r>
            <a:r>
              <a:rPr lang="en-US" altLang="zh-CN" sz="1200" dirty="0">
                <a:solidFill>
                  <a:prstClr val="black"/>
                </a:solidFill>
                <a:latin typeface="微软雅黑" panose="020B0503020204020204" pitchFamily="34" charset="-122"/>
                <a:ea typeface="微软雅黑" panose="020B0503020204020204" pitchFamily="34" charset="-122"/>
              </a:rPr>
              <a:t>ROM</a:t>
            </a:r>
            <a:r>
              <a:rPr lang="zh-CN" altLang="en-US" sz="1200" dirty="0">
                <a:solidFill>
                  <a:prstClr val="black"/>
                </a:solidFill>
                <a:latin typeface="微软雅黑" panose="020B0503020204020204" pitchFamily="34" charset="-122"/>
                <a:ea typeface="微软雅黑" panose="020B0503020204020204" pitchFamily="34" charset="-122"/>
              </a:rPr>
              <a:t>保存微程序</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49</a:t>
            </a:fld>
            <a:endParaRPr lang="zh-CN" altLang="en-US"/>
          </a:p>
        </p:txBody>
      </p:sp>
    </p:spTree>
    <p:extLst>
      <p:ext uri="{BB962C8B-B14F-4D97-AF65-F5344CB8AC3E}">
        <p14:creationId xmlns:p14="http://schemas.microsoft.com/office/powerpoint/2010/main" val="17431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AutoNum type="arabicPeriod"/>
            </a:pPr>
            <a:r>
              <a:rPr lang="zh-CN" altLang="en-US" dirty="0"/>
              <a:t>程序计数器：用于指出下一条指令在主存中的存放地址。</a:t>
            </a:r>
            <a:r>
              <a:rPr lang="en-US" altLang="zh-CN" dirty="0"/>
              <a:t>CPU</a:t>
            </a:r>
            <a:r>
              <a:rPr lang="zh-CN" altLang="en-US" dirty="0"/>
              <a:t>就是根据</a:t>
            </a:r>
            <a:r>
              <a:rPr lang="en-US" altLang="zh-CN" dirty="0"/>
              <a:t>PC</a:t>
            </a:r>
            <a:r>
              <a:rPr lang="zh-CN" altLang="en-US" dirty="0"/>
              <a:t>的内容去主存中取指令的。因程序中指令通常是顺序执行的，所以</a:t>
            </a:r>
            <a:r>
              <a:rPr lang="en-US" altLang="zh-CN" dirty="0"/>
              <a:t>PC</a:t>
            </a:r>
            <a:r>
              <a:rPr lang="zh-CN" altLang="en-US" dirty="0"/>
              <a:t>有自增功能。</a:t>
            </a:r>
            <a:endParaRPr lang="en-US" altLang="zh-CN" dirty="0"/>
          </a:p>
          <a:p>
            <a:pPr marL="228600" indent="-228600">
              <a:buFont typeface="Arial" panose="020B0604020202020204" pitchFamily="34" charset="0"/>
              <a:buAutoNum type="arabicPeriod"/>
            </a:pPr>
            <a:r>
              <a:rPr lang="zh-CN" altLang="en-US" dirty="0"/>
              <a:t>指令寄存器：用于保存当前正在执行的那条指令。</a:t>
            </a:r>
            <a:endParaRPr lang="en-US" altLang="zh-CN" dirty="0"/>
          </a:p>
          <a:p>
            <a:pPr marL="228600" indent="-228600">
              <a:buFont typeface="Arial" panose="020B0604020202020204" pitchFamily="34" charset="0"/>
              <a:buAutoNum type="arabicPeriod"/>
            </a:pPr>
            <a:r>
              <a:rPr lang="zh-CN" altLang="en-US" dirty="0"/>
              <a:t>指令译码器：仅对操作码字段进行译码，向控制器提供特定的操作信号。</a:t>
            </a:r>
            <a:endParaRPr lang="en-US" altLang="zh-CN" dirty="0"/>
          </a:p>
          <a:p>
            <a:pPr marL="228600" indent="-228600">
              <a:buFont typeface="Arial" panose="020B0604020202020204" pitchFamily="34" charset="0"/>
              <a:buAutoNum type="arabicPeriod"/>
            </a:pPr>
            <a:r>
              <a:rPr lang="zh-CN" altLang="en-US" dirty="0"/>
              <a:t>微操作信号发生器：根据</a:t>
            </a:r>
            <a:r>
              <a:rPr lang="en-US" altLang="zh-CN" dirty="0"/>
              <a:t>IR</a:t>
            </a:r>
            <a:r>
              <a:rPr lang="zh-CN" altLang="en-US" dirty="0"/>
              <a:t>的内容（指令）、</a:t>
            </a:r>
            <a:r>
              <a:rPr lang="en-US" altLang="zh-CN" dirty="0"/>
              <a:t>PSW</a:t>
            </a:r>
            <a:r>
              <a:rPr lang="zh-CN" altLang="en-US" dirty="0"/>
              <a:t>的内容（状态信息）及时序信号，产生控制整个计算机系统所需的各种控制信号，其结构有组合逻辑型和存储逻辑型两种。</a:t>
            </a:r>
            <a:endParaRPr lang="en-US" altLang="zh-CN" dirty="0"/>
          </a:p>
          <a:p>
            <a:pPr marL="228600" indent="-228600">
              <a:buFont typeface="Arial" panose="020B0604020202020204" pitchFamily="34" charset="0"/>
              <a:buAutoNum type="arabicPeriod"/>
            </a:pPr>
            <a:r>
              <a:rPr lang="zh-CN" altLang="en-US" dirty="0"/>
              <a:t>时序系统：用于产生各种时序信号，它们都是由统一时钟</a:t>
            </a:r>
            <a:r>
              <a:rPr lang="en-US" altLang="zh-CN" dirty="0"/>
              <a:t>CLK</a:t>
            </a:r>
            <a:r>
              <a:rPr lang="zh-CN" altLang="en-US" dirty="0"/>
              <a:t>分频得到。</a:t>
            </a:r>
            <a:endParaRPr lang="en-US" altLang="zh-CN" dirty="0"/>
          </a:p>
          <a:p>
            <a:pPr marL="228600" indent="-228600">
              <a:buFont typeface="Arial" panose="020B0604020202020204" pitchFamily="34" charset="0"/>
              <a:buAutoNum type="arabicPeriod"/>
            </a:pPr>
            <a:r>
              <a:rPr lang="zh-CN" altLang="en-US" dirty="0"/>
              <a:t>存储器地址寄存器：用于存放所要访问的主存单元的地址。</a:t>
            </a:r>
            <a:endParaRPr lang="en-US" altLang="zh-CN" dirty="0"/>
          </a:p>
          <a:p>
            <a:pPr marL="228600" indent="-228600">
              <a:buFont typeface="Arial" panose="020B0604020202020204" pitchFamily="34" charset="0"/>
              <a:buAutoNum type="arabicPeriod"/>
            </a:pPr>
            <a:r>
              <a:rPr lang="zh-CN" altLang="en-US" dirty="0"/>
              <a:t>存储器数据寄存器：用于存放向主存写入的信息或从主存中读出的信息。</a:t>
            </a: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5</a:t>
            </a:fld>
            <a:endParaRPr lang="zh-CN" altLang="en-US"/>
          </a:p>
        </p:txBody>
      </p:sp>
    </p:spTree>
    <p:extLst>
      <p:ext uri="{BB962C8B-B14F-4D97-AF65-F5344CB8AC3E}">
        <p14:creationId xmlns:p14="http://schemas.microsoft.com/office/powerpoint/2010/main" val="38879627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地址寄存器</a:t>
            </a:r>
            <a:r>
              <a:rPr lang="en-US" altLang="zh-CN" sz="1200" dirty="0">
                <a:solidFill>
                  <a:prstClr val="black"/>
                </a:solidFill>
                <a:latin typeface="微软雅黑" panose="020B0503020204020204" pitchFamily="34" charset="-122"/>
                <a:ea typeface="微软雅黑" panose="020B0503020204020204" pitchFamily="34" charset="-122"/>
              </a:rPr>
              <a:t>MAR </a:t>
            </a:r>
            <a:r>
              <a:rPr lang="zh-CN" altLang="en-US" sz="1200" dirty="0">
                <a:solidFill>
                  <a:prstClr val="black"/>
                </a:solidFill>
                <a:latin typeface="微软雅黑" panose="020B0503020204020204" pitchFamily="34" charset="-122"/>
                <a:ea typeface="微软雅黑" panose="020B0503020204020204" pitchFamily="34" charset="-122"/>
              </a:rPr>
              <a:t>与 微地址寄存器</a:t>
            </a:r>
            <a:r>
              <a:rPr lang="en-US" altLang="zh-CN" sz="1200" dirty="0">
                <a:solidFill>
                  <a:prstClr val="black"/>
                </a:solidFill>
                <a:latin typeface="微软雅黑" panose="020B0503020204020204" pitchFamily="34" charset="-122"/>
                <a:ea typeface="微软雅黑" panose="020B0503020204020204" pitchFamily="34" charset="-122"/>
              </a:rPr>
              <a:t>CMAR</a:t>
            </a:r>
          </a:p>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指令寄存器</a:t>
            </a:r>
            <a:r>
              <a:rPr lang="en-US" altLang="zh-CN" sz="1200" dirty="0">
                <a:solidFill>
                  <a:prstClr val="black"/>
                </a:solidFill>
                <a:latin typeface="微软雅黑" panose="020B0503020204020204" pitchFamily="34" charset="-122"/>
                <a:ea typeface="微软雅黑" panose="020B0503020204020204" pitchFamily="34" charset="-122"/>
              </a:rPr>
              <a:t>IR </a:t>
            </a:r>
            <a:r>
              <a:rPr lang="zh-CN" altLang="en-US" sz="1200" dirty="0">
                <a:solidFill>
                  <a:prstClr val="black"/>
                </a:solidFill>
                <a:latin typeface="微软雅黑" panose="020B0503020204020204" pitchFamily="34" charset="-122"/>
                <a:ea typeface="微软雅黑" panose="020B0503020204020204" pitchFamily="34" charset="-122"/>
              </a:rPr>
              <a:t>与 微指令寄存器 </a:t>
            </a:r>
            <a:r>
              <a:rPr lang="en-US" altLang="zh-CN" sz="1200" dirty="0" err="1">
                <a:solidFill>
                  <a:prstClr val="black"/>
                </a:solidFill>
                <a:latin typeface="微软雅黑" panose="020B0503020204020204" pitchFamily="34" charset="-122"/>
                <a:ea typeface="微软雅黑" panose="020B0503020204020204" pitchFamily="34" charset="-122"/>
              </a:rPr>
              <a:t>μIR</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或 </a:t>
            </a:r>
            <a:r>
              <a:rPr lang="en-US" altLang="zh-CN" sz="1200" dirty="0">
                <a:solidFill>
                  <a:prstClr val="black"/>
                </a:solidFill>
                <a:latin typeface="微软雅黑" panose="020B0503020204020204" pitchFamily="34" charset="-122"/>
                <a:ea typeface="微软雅黑" panose="020B0503020204020204" pitchFamily="34" charset="-122"/>
              </a:rPr>
              <a:t>CMDR</a:t>
            </a:r>
          </a:p>
          <a:p>
            <a:pPr lvl="0" defTabSz="914400">
              <a:defRPr/>
            </a:pPr>
            <a:r>
              <a:rPr lang="zh-CN" altLang="en-US" sz="1200" dirty="0">
                <a:solidFill>
                  <a:prstClr val="black"/>
                </a:solidFill>
                <a:latin typeface="微软雅黑" panose="020B0503020204020204" pitchFamily="34" charset="-122"/>
                <a:ea typeface="微软雅黑" panose="020B0503020204020204" pitchFamily="34" charset="-122"/>
              </a:rPr>
              <a:t>动态微程序设计：用可擦写</a:t>
            </a:r>
            <a:r>
              <a:rPr lang="en-US" altLang="zh-CN" sz="1200" dirty="0">
                <a:solidFill>
                  <a:prstClr val="black"/>
                </a:solidFill>
                <a:latin typeface="微软雅黑" panose="020B0503020204020204" pitchFamily="34" charset="-122"/>
                <a:ea typeface="微软雅黑" panose="020B0503020204020204" pitchFamily="34" charset="-122"/>
              </a:rPr>
              <a:t>ROM</a:t>
            </a:r>
            <a:r>
              <a:rPr lang="zh-CN" altLang="en-US" sz="1200" dirty="0">
                <a:solidFill>
                  <a:prstClr val="black"/>
                </a:solidFill>
                <a:latin typeface="微软雅黑" panose="020B0503020204020204" pitchFamily="34" charset="-122"/>
                <a:ea typeface="微软雅黑" panose="020B0503020204020204" pitchFamily="34" charset="-122"/>
              </a:rPr>
              <a:t>保存微程序</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50</a:t>
            </a:fld>
            <a:endParaRPr lang="zh-CN" altLang="en-US"/>
          </a:p>
        </p:txBody>
      </p:sp>
    </p:spTree>
    <p:extLst>
      <p:ext uri="{BB962C8B-B14F-4D97-AF65-F5344CB8AC3E}">
        <p14:creationId xmlns:p14="http://schemas.microsoft.com/office/powerpoint/2010/main" val="3326638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51</a:t>
            </a:fld>
            <a:endParaRPr lang="zh-CN" altLang="en-US"/>
          </a:p>
        </p:txBody>
      </p:sp>
    </p:spTree>
    <p:extLst>
      <p:ext uri="{BB962C8B-B14F-4D97-AF65-F5344CB8AC3E}">
        <p14:creationId xmlns:p14="http://schemas.microsoft.com/office/powerpoint/2010/main" val="828238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defRPr/>
            </a:pP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52</a:t>
            </a:fld>
            <a:endParaRPr lang="zh-CN" altLang="en-US"/>
          </a:p>
        </p:txBody>
      </p:sp>
    </p:spTree>
    <p:extLst>
      <p:ext uri="{BB962C8B-B14F-4D97-AF65-F5344CB8AC3E}">
        <p14:creationId xmlns:p14="http://schemas.microsoft.com/office/powerpoint/2010/main" val="538347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一条指令的执行过程可以分成多个阶段（或过程）。</a:t>
            </a: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53</a:t>
            </a:fld>
            <a:endParaRPr lang="zh-CN" altLang="en-US"/>
          </a:p>
        </p:txBody>
      </p:sp>
    </p:spTree>
    <p:extLst>
      <p:ext uri="{BB962C8B-B14F-4D97-AF65-F5344CB8AC3E}">
        <p14:creationId xmlns:p14="http://schemas.microsoft.com/office/powerpoint/2010/main" val="965769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54</a:t>
            </a:fld>
            <a:endParaRPr lang="zh-CN" altLang="en-US"/>
          </a:p>
        </p:txBody>
      </p:sp>
    </p:spTree>
    <p:extLst>
      <p:ext uri="{BB962C8B-B14F-4D97-AF65-F5344CB8AC3E}">
        <p14:creationId xmlns:p14="http://schemas.microsoft.com/office/powerpoint/2010/main" val="9533691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55</a:t>
            </a:fld>
            <a:endParaRPr lang="zh-CN" altLang="en-US"/>
          </a:p>
        </p:txBody>
      </p:sp>
    </p:spTree>
    <p:extLst>
      <p:ext uri="{BB962C8B-B14F-4D97-AF65-F5344CB8AC3E}">
        <p14:creationId xmlns:p14="http://schemas.microsoft.com/office/powerpoint/2010/main" val="1302358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56</a:t>
            </a:fld>
            <a:endParaRPr lang="zh-CN" altLang="en-US"/>
          </a:p>
        </p:txBody>
      </p:sp>
    </p:spTree>
    <p:extLst>
      <p:ext uri="{BB962C8B-B14F-4D97-AF65-F5344CB8AC3E}">
        <p14:creationId xmlns:p14="http://schemas.microsoft.com/office/powerpoint/2010/main" val="894638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57</a:t>
            </a:fld>
            <a:endParaRPr lang="zh-CN" altLang="en-US"/>
          </a:p>
        </p:txBody>
      </p:sp>
    </p:spTree>
    <p:extLst>
      <p:ext uri="{BB962C8B-B14F-4D97-AF65-F5344CB8AC3E}">
        <p14:creationId xmlns:p14="http://schemas.microsoft.com/office/powerpoint/2010/main" val="101301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58</a:t>
            </a:fld>
            <a:endParaRPr lang="zh-CN" altLang="en-US"/>
          </a:p>
        </p:txBody>
      </p:sp>
    </p:spTree>
    <p:extLst>
      <p:ext uri="{BB962C8B-B14F-4D97-AF65-F5344CB8AC3E}">
        <p14:creationId xmlns:p14="http://schemas.microsoft.com/office/powerpoint/2010/main" val="2995304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59</a:t>
            </a:fld>
            <a:endParaRPr lang="zh-CN" altLang="en-US"/>
          </a:p>
        </p:txBody>
      </p:sp>
    </p:spTree>
    <p:extLst>
      <p:ext uri="{BB962C8B-B14F-4D97-AF65-F5344CB8AC3E}">
        <p14:creationId xmlns:p14="http://schemas.microsoft.com/office/powerpoint/2010/main" val="318449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6</a:t>
            </a:fld>
            <a:endParaRPr lang="zh-CN" altLang="en-US"/>
          </a:p>
        </p:txBody>
      </p:sp>
    </p:spTree>
    <p:extLst>
      <p:ext uri="{BB962C8B-B14F-4D97-AF65-F5344CB8AC3E}">
        <p14:creationId xmlns:p14="http://schemas.microsoft.com/office/powerpoint/2010/main" val="352095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60</a:t>
            </a:fld>
            <a:endParaRPr lang="zh-CN" altLang="en-US"/>
          </a:p>
        </p:txBody>
      </p:sp>
    </p:spTree>
    <p:extLst>
      <p:ext uri="{BB962C8B-B14F-4D97-AF65-F5344CB8AC3E}">
        <p14:creationId xmlns:p14="http://schemas.microsoft.com/office/powerpoint/2010/main" val="2383770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第</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）组指令中，</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指令运算结果应先写入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，然后在</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I2</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指令中读出</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内容。由于</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I2</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指令进入流水线，变成</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I2</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指令在</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前就读出</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内容，发生</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RAW</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相关。</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第</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2</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）组指令中，</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指令应先读出</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内容并存入存储单元</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M</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x</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），然后在</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I4</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指令中将运算结果写入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。但由于</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I4</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指令进入流水线，变成</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I4</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指令在</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指令读出</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内容前就写入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，发生</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WAR</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相关。</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第</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）组指令中，如果</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I6</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指令的加法运算完成时间早于</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I5</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指令的乘法运算时间，变成指令</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I6</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在指令</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I5</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前就写入</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，导致</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R3</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的内容错误，发生</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WAW</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相关。</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61</a:t>
            </a:fld>
            <a:endParaRPr lang="zh-CN" altLang="en-US"/>
          </a:p>
        </p:txBody>
      </p:sp>
    </p:spTree>
    <p:extLst>
      <p:ext uri="{BB962C8B-B14F-4D97-AF65-F5344CB8AC3E}">
        <p14:creationId xmlns:p14="http://schemas.microsoft.com/office/powerpoint/2010/main" val="364305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3A75D0D-748D-4731-9D35-F05D9AC06F31}" type="slidenum">
              <a:rPr lang="zh-CN" altLang="en-US" smtClean="0"/>
              <a:t>62</a:t>
            </a:fld>
            <a:endParaRPr lang="zh-CN" altLang="en-US"/>
          </a:p>
        </p:txBody>
      </p:sp>
    </p:spTree>
    <p:extLst>
      <p:ext uri="{BB962C8B-B14F-4D97-AF65-F5344CB8AC3E}">
        <p14:creationId xmlns:p14="http://schemas.microsoft.com/office/powerpoint/2010/main" val="189229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专用通路：多路选择器</a:t>
            </a:r>
            <a:r>
              <a:rPr lang="en-US" altLang="zh-CN" dirty="0"/>
              <a:t>MUX</a:t>
            </a:r>
            <a:r>
              <a:rPr lang="zh-CN" altLang="en-US" dirty="0"/>
              <a:t>与三态门</a:t>
            </a:r>
            <a:endParaRPr lang="en-US" altLang="zh-CN" dirty="0"/>
          </a:p>
          <a:p>
            <a:pPr marL="0" indent="0">
              <a:buFont typeface="Arial" panose="020B0604020202020204" pitchFamily="34" charset="0"/>
              <a:buNone/>
            </a:pPr>
            <a:r>
              <a:rPr lang="zh-CN" altLang="en-US" dirty="0"/>
              <a:t>用户可见寄存器：通用寄存器、</a:t>
            </a:r>
            <a:r>
              <a:rPr lang="en-US" altLang="zh-CN" dirty="0"/>
              <a:t>PSW</a:t>
            </a:r>
            <a:r>
              <a:rPr lang="zh-CN" altLang="en-US" dirty="0"/>
              <a:t>、</a:t>
            </a:r>
            <a:r>
              <a:rPr lang="en-US" altLang="zh-CN" dirty="0"/>
              <a:t>PC</a:t>
            </a:r>
          </a:p>
          <a:p>
            <a:pPr marL="0" indent="0">
              <a:buFont typeface="Arial" panose="020B0604020202020204" pitchFamily="34" charset="0"/>
              <a:buNone/>
            </a:pPr>
            <a:r>
              <a:rPr lang="zh-CN" altLang="en-US" dirty="0"/>
              <a:t>用户不可见寄存器：</a:t>
            </a:r>
            <a:r>
              <a:rPr lang="en-US" altLang="zh-CN" dirty="0"/>
              <a:t>MAR</a:t>
            </a:r>
            <a:r>
              <a:rPr lang="zh-CN" altLang="en-US" dirty="0"/>
              <a:t>、</a:t>
            </a:r>
            <a:r>
              <a:rPr lang="en-US" altLang="zh-CN" dirty="0"/>
              <a:t>MDR</a:t>
            </a:r>
            <a:r>
              <a:rPr lang="zh-CN" altLang="en-US" dirty="0"/>
              <a:t>、</a:t>
            </a:r>
            <a:r>
              <a:rPr lang="en-US" altLang="zh-CN" dirty="0"/>
              <a:t>IR</a:t>
            </a:r>
            <a:r>
              <a:rPr lang="zh-CN" altLang="en-US" dirty="0"/>
              <a:t>、</a:t>
            </a:r>
            <a:r>
              <a:rPr lang="en-US" altLang="zh-CN" dirty="0"/>
              <a:t>DR</a:t>
            </a:r>
          </a:p>
        </p:txBody>
      </p:sp>
      <p:sp>
        <p:nvSpPr>
          <p:cNvPr id="4" name="灯片编号占位符 3"/>
          <p:cNvSpPr>
            <a:spLocks noGrp="1"/>
          </p:cNvSpPr>
          <p:nvPr>
            <p:ph type="sldNum" sz="quarter" idx="5"/>
          </p:nvPr>
        </p:nvSpPr>
        <p:spPr/>
        <p:txBody>
          <a:bodyPr/>
          <a:lstStyle/>
          <a:p>
            <a:fld id="{C3A75D0D-748D-4731-9D35-F05D9AC06F31}" type="slidenum">
              <a:rPr lang="zh-CN" altLang="en-US" smtClean="0"/>
              <a:t>7</a:t>
            </a:fld>
            <a:endParaRPr lang="zh-CN" altLang="en-US"/>
          </a:p>
        </p:txBody>
      </p:sp>
    </p:spTree>
    <p:extLst>
      <p:ext uri="{BB962C8B-B14F-4D97-AF65-F5344CB8AC3E}">
        <p14:creationId xmlns:p14="http://schemas.microsoft.com/office/powerpoint/2010/main" val="204545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8</a:t>
            </a:fld>
            <a:endParaRPr lang="zh-CN" altLang="en-US"/>
          </a:p>
        </p:txBody>
      </p:sp>
    </p:spTree>
    <p:extLst>
      <p:ext uri="{BB962C8B-B14F-4D97-AF65-F5344CB8AC3E}">
        <p14:creationId xmlns:p14="http://schemas.microsoft.com/office/powerpoint/2010/main" val="2434594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C3A75D0D-748D-4731-9D35-F05D9AC06F31}" type="slidenum">
              <a:rPr lang="zh-CN" altLang="en-US" smtClean="0"/>
              <a:t>9</a:t>
            </a:fld>
            <a:endParaRPr lang="zh-CN" altLang="en-US"/>
          </a:p>
        </p:txBody>
      </p:sp>
    </p:spTree>
    <p:extLst>
      <p:ext uri="{BB962C8B-B14F-4D97-AF65-F5344CB8AC3E}">
        <p14:creationId xmlns:p14="http://schemas.microsoft.com/office/powerpoint/2010/main" val="200436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7734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85206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218925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18534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96344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65962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400330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7218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00637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67001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7A21BD3-0100-4324-A97A-59EED3E161D7}" type="datetimeFigureOut">
              <a:rPr lang="zh-CN" altLang="en-US" smtClean="0"/>
              <a:t>2023-04-20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368910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21BD3-0100-4324-A97A-59EED3E161D7}" type="datetimeFigureOut">
              <a:rPr lang="zh-CN" altLang="en-US" smtClean="0"/>
              <a:t>2023-04-20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29737-DF5C-40F1-973C-ACDFB18D84FB}" type="slidenum">
              <a:rPr lang="zh-CN" altLang="en-US" smtClean="0"/>
              <a:t>‹#›</a:t>
            </a:fld>
            <a:endParaRPr lang="zh-CN" altLang="en-US"/>
          </a:p>
        </p:txBody>
      </p:sp>
    </p:spTree>
    <p:extLst>
      <p:ext uri="{BB962C8B-B14F-4D97-AF65-F5344CB8AC3E}">
        <p14:creationId xmlns:p14="http://schemas.microsoft.com/office/powerpoint/2010/main" val="12029830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97DFEC-0696-41D7-94F5-1768C897077A}"/>
              </a:ext>
            </a:extLst>
          </p:cNvPr>
          <p:cNvPicPr>
            <a:picLocks noChangeAspect="1"/>
          </p:cNvPicPr>
          <p:nvPr/>
        </p:nvPicPr>
        <p:blipFill>
          <a:blip r:embed="rId3"/>
          <a:stretch>
            <a:fillRect/>
          </a:stretch>
        </p:blipFill>
        <p:spPr>
          <a:xfrm>
            <a:off x="326858" y="89339"/>
            <a:ext cx="11538284" cy="6679322"/>
          </a:xfrm>
          <a:prstGeom prst="rect">
            <a:avLst/>
          </a:prstGeom>
        </p:spPr>
      </p:pic>
      <p:sp>
        <p:nvSpPr>
          <p:cNvPr id="6" name="文本框 5">
            <a:extLst>
              <a:ext uri="{FF2B5EF4-FFF2-40B4-BE49-F238E27FC236}">
                <a16:creationId xmlns:a16="http://schemas.microsoft.com/office/drawing/2014/main" id="{916E28C2-3817-4627-A490-EBEAC38915F5}"/>
              </a:ext>
            </a:extLst>
          </p:cNvPr>
          <p:cNvSpPr txBox="1"/>
          <p:nvPr/>
        </p:nvSpPr>
        <p:spPr>
          <a:xfrm>
            <a:off x="0" y="89339"/>
            <a:ext cx="185016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本章总览</a:t>
            </a:r>
          </a:p>
        </p:txBody>
      </p:sp>
    </p:spTree>
    <p:extLst>
      <p:ext uri="{BB962C8B-B14F-4D97-AF65-F5344CB8AC3E}">
        <p14:creationId xmlns:p14="http://schemas.microsoft.com/office/powerpoint/2010/main" val="157181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439152" y="598171"/>
            <a:ext cx="11313695"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每个指令周期内机器周期数可以不等，每个机器周期内的节拍数也可以不等。</a:t>
            </a:r>
            <a:endParaRPr lang="en-US" altLang="zh-CN" sz="2600" dirty="0">
              <a:solidFill>
                <a:prstClr val="black"/>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68AC69C-14C2-4EA7-9065-CA28A60A018F}"/>
              </a:ext>
            </a:extLst>
          </p:cNvPr>
          <p:cNvPicPr>
            <a:picLocks noChangeAspect="1"/>
          </p:cNvPicPr>
          <p:nvPr/>
        </p:nvPicPr>
        <p:blipFill rotWithShape="1">
          <a:blip r:embed="rId3"/>
          <a:srcRect b="82768"/>
          <a:stretch/>
        </p:blipFill>
        <p:spPr>
          <a:xfrm>
            <a:off x="302793" y="1298927"/>
            <a:ext cx="11586412" cy="963016"/>
          </a:xfrm>
          <a:prstGeom prst="rect">
            <a:avLst/>
          </a:prstGeom>
        </p:spPr>
      </p:pic>
      <p:pic>
        <p:nvPicPr>
          <p:cNvPr id="7" name="图片 6">
            <a:extLst>
              <a:ext uri="{FF2B5EF4-FFF2-40B4-BE49-F238E27FC236}">
                <a16:creationId xmlns:a16="http://schemas.microsoft.com/office/drawing/2014/main" id="{19B4B4A8-9023-4E7A-B128-2DDFB22A35F9}"/>
              </a:ext>
            </a:extLst>
          </p:cNvPr>
          <p:cNvPicPr>
            <a:picLocks noChangeAspect="1"/>
          </p:cNvPicPr>
          <p:nvPr/>
        </p:nvPicPr>
        <p:blipFill rotWithShape="1">
          <a:blip r:embed="rId3"/>
          <a:srcRect t="80941"/>
          <a:stretch/>
        </p:blipFill>
        <p:spPr>
          <a:xfrm>
            <a:off x="302793" y="5596165"/>
            <a:ext cx="11586412" cy="1065130"/>
          </a:xfrm>
          <a:prstGeom prst="rect">
            <a:avLst/>
          </a:prstGeom>
        </p:spPr>
      </p:pic>
      <p:pic>
        <p:nvPicPr>
          <p:cNvPr id="8" name="图片 7">
            <a:extLst>
              <a:ext uri="{FF2B5EF4-FFF2-40B4-BE49-F238E27FC236}">
                <a16:creationId xmlns:a16="http://schemas.microsoft.com/office/drawing/2014/main" id="{7E5794D7-7368-484E-BFCC-6D09530A92CF}"/>
              </a:ext>
            </a:extLst>
          </p:cNvPr>
          <p:cNvPicPr>
            <a:picLocks noChangeAspect="1"/>
          </p:cNvPicPr>
          <p:nvPr/>
        </p:nvPicPr>
        <p:blipFill rotWithShape="1">
          <a:blip r:embed="rId3"/>
          <a:srcRect t="60602" b="22166"/>
          <a:stretch/>
        </p:blipFill>
        <p:spPr>
          <a:xfrm>
            <a:off x="302793" y="4521857"/>
            <a:ext cx="11586412" cy="963016"/>
          </a:xfrm>
          <a:prstGeom prst="rect">
            <a:avLst/>
          </a:prstGeom>
        </p:spPr>
      </p:pic>
      <p:pic>
        <p:nvPicPr>
          <p:cNvPr id="9" name="图片 8">
            <a:extLst>
              <a:ext uri="{FF2B5EF4-FFF2-40B4-BE49-F238E27FC236}">
                <a16:creationId xmlns:a16="http://schemas.microsoft.com/office/drawing/2014/main" id="{FCC74462-1DE5-4E24-9F2A-6AB73EE697AE}"/>
              </a:ext>
            </a:extLst>
          </p:cNvPr>
          <p:cNvPicPr>
            <a:picLocks noChangeAspect="1"/>
          </p:cNvPicPr>
          <p:nvPr/>
        </p:nvPicPr>
        <p:blipFill rotWithShape="1">
          <a:blip r:embed="rId3"/>
          <a:srcRect t="39389" b="43379"/>
          <a:stretch/>
        </p:blipFill>
        <p:spPr>
          <a:xfrm>
            <a:off x="302793" y="3447547"/>
            <a:ext cx="11586412" cy="963016"/>
          </a:xfrm>
          <a:prstGeom prst="rect">
            <a:avLst/>
          </a:prstGeom>
        </p:spPr>
      </p:pic>
      <p:pic>
        <p:nvPicPr>
          <p:cNvPr id="10" name="图片 9">
            <a:extLst>
              <a:ext uri="{FF2B5EF4-FFF2-40B4-BE49-F238E27FC236}">
                <a16:creationId xmlns:a16="http://schemas.microsoft.com/office/drawing/2014/main" id="{0D0A0F9F-147A-429C-9ECF-42049250A111}"/>
              </a:ext>
            </a:extLst>
          </p:cNvPr>
          <p:cNvPicPr>
            <a:picLocks noChangeAspect="1"/>
          </p:cNvPicPr>
          <p:nvPr/>
        </p:nvPicPr>
        <p:blipFill rotWithShape="1">
          <a:blip r:embed="rId3"/>
          <a:srcRect t="19304" b="63464"/>
          <a:stretch/>
        </p:blipFill>
        <p:spPr>
          <a:xfrm>
            <a:off x="302793" y="2373237"/>
            <a:ext cx="11586412" cy="963016"/>
          </a:xfrm>
          <a:prstGeom prst="rect">
            <a:avLst/>
          </a:prstGeom>
        </p:spPr>
      </p:pic>
    </p:spTree>
    <p:extLst>
      <p:ext uri="{BB962C8B-B14F-4D97-AF65-F5344CB8AC3E}">
        <p14:creationId xmlns:p14="http://schemas.microsoft.com/office/powerpoint/2010/main" val="181006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指令周期的数据流</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取指周期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6735922" y="711563"/>
            <a:ext cx="5456078" cy="5685339"/>
          </a:xfrm>
          <a:prstGeom prst="rect">
            <a:avLst/>
          </a:prstGeom>
          <a:noFill/>
        </p:spPr>
        <p:txBody>
          <a:bodyPr wrap="square">
            <a:spAutoFit/>
          </a:bodyPr>
          <a:lstStyle/>
          <a:p>
            <a:pPr marL="514350" indent="-514350">
              <a:lnSpc>
                <a:spcPts val="4000"/>
              </a:lnSpc>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当前指令地址送至</a:t>
            </a:r>
            <a:r>
              <a:rPr lang="en-US" altLang="zh-CN" sz="2600" dirty="0">
                <a:solidFill>
                  <a:prstClr val="black"/>
                </a:solidFill>
                <a:latin typeface="微软雅黑" panose="020B0503020204020204" pitchFamily="34" charset="-122"/>
                <a:ea typeface="微软雅黑" panose="020B0503020204020204" pitchFamily="34" charset="-122"/>
              </a:rPr>
              <a:t>MAR</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记做</a:t>
            </a: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(PC)  MAR</a:t>
            </a:r>
          </a:p>
          <a:p>
            <a:pPr marL="514350" indent="-514350">
              <a:lnSpc>
                <a:spcPts val="4000"/>
              </a:lnSpc>
              <a:buFont typeface="+mj-lt"/>
              <a:buAutoNum type="arabicPeriod" startAt="2"/>
            </a:pP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CU</a:t>
            </a:r>
            <a:r>
              <a:rPr lang="zh-CN" altLang="en-US"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发出读控制信号，经控制总线传到主存，记做</a:t>
            </a: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1R</a:t>
            </a:r>
          </a:p>
          <a:p>
            <a:pPr marL="514350" indent="-514350">
              <a:lnSpc>
                <a:spcPts val="4000"/>
              </a:lnSpc>
              <a:buAutoNum type="arabicPeriod" startAt="2"/>
            </a:pPr>
            <a:r>
              <a:rPr lang="zh-CN" altLang="en-US" sz="2600" dirty="0">
                <a:solidFill>
                  <a:prstClr val="black"/>
                </a:solidFill>
                <a:latin typeface="微软雅黑" panose="020B0503020204020204" pitchFamily="34" charset="-122"/>
                <a:ea typeface="微软雅黑" panose="020B0503020204020204" pitchFamily="34" charset="-122"/>
              </a:rPr>
              <a:t>将</a:t>
            </a:r>
            <a:r>
              <a:rPr lang="en-US" altLang="zh-CN" sz="2600" dirty="0">
                <a:solidFill>
                  <a:prstClr val="black"/>
                </a:solidFill>
                <a:latin typeface="微软雅黑" panose="020B0503020204020204" pitchFamily="34" charset="-122"/>
                <a:ea typeface="微软雅黑" panose="020B0503020204020204" pitchFamily="34" charset="-122"/>
              </a:rPr>
              <a:t>MAR</a:t>
            </a:r>
            <a:r>
              <a:rPr lang="zh-CN" altLang="en-US" sz="2600" dirty="0">
                <a:solidFill>
                  <a:prstClr val="black"/>
                </a:solidFill>
                <a:latin typeface="微软雅黑" panose="020B0503020204020204" pitchFamily="34" charset="-122"/>
                <a:ea typeface="微软雅黑" panose="020B0503020204020204" pitchFamily="34" charset="-122"/>
              </a:rPr>
              <a:t>所指主存中的内容经数据总线送入</a:t>
            </a:r>
            <a:r>
              <a:rPr lang="en-US" altLang="zh-CN" sz="2600" dirty="0">
                <a:solidFill>
                  <a:prstClr val="black"/>
                </a:solidFill>
                <a:latin typeface="微软雅黑" panose="020B0503020204020204" pitchFamily="34" charset="-122"/>
                <a:ea typeface="微软雅黑" panose="020B0503020204020204" pitchFamily="34" charset="-122"/>
              </a:rPr>
              <a:t>MDR</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记做</a:t>
            </a:r>
            <a:r>
              <a:rPr lang="en-US" altLang="zh-CN" sz="2600" dirty="0">
                <a:solidFill>
                  <a:prstClr val="black"/>
                </a:solidFill>
                <a:latin typeface="微软雅黑" panose="020B0503020204020204" pitchFamily="34" charset="-122"/>
                <a:ea typeface="微软雅黑" panose="020B0503020204020204" pitchFamily="34" charset="-12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M(MAR)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 MDR</a:t>
            </a:r>
          </a:p>
          <a:p>
            <a:pPr marL="514350" indent="-514350">
              <a:lnSpc>
                <a:spcPts val="4000"/>
              </a:lnSpc>
              <a:buFont typeface="+mj-lt"/>
              <a:buAutoNum type="arabicPeriod" startAt="4"/>
            </a:pPr>
            <a:r>
              <a:rPr lang="zh-CN" altLang="en-US" sz="2600" dirty="0">
                <a:solidFill>
                  <a:prstClr val="black"/>
                </a:solidFill>
                <a:latin typeface="微软雅黑" panose="020B0503020204020204" pitchFamily="34" charset="-122"/>
                <a:ea typeface="微软雅黑" panose="020B0503020204020204" pitchFamily="34" charset="-122"/>
              </a:rPr>
              <a:t>将</a:t>
            </a:r>
            <a:r>
              <a:rPr lang="en-US" altLang="zh-CN" sz="2600" dirty="0">
                <a:solidFill>
                  <a:prstClr val="black"/>
                </a:solidFill>
                <a:latin typeface="微软雅黑" panose="020B0503020204020204" pitchFamily="34" charset="-122"/>
                <a:ea typeface="微软雅黑" panose="020B0503020204020204" pitchFamily="34" charset="-122"/>
              </a:rPr>
              <a:t>MDR</a:t>
            </a:r>
            <a:r>
              <a:rPr lang="zh-CN" altLang="en-US" sz="2600" dirty="0">
                <a:solidFill>
                  <a:prstClr val="black"/>
                </a:solidFill>
                <a:latin typeface="微软雅黑" panose="020B0503020204020204" pitchFamily="34" charset="-122"/>
                <a:ea typeface="微软雅黑" panose="020B0503020204020204" pitchFamily="34" charset="-122"/>
              </a:rPr>
              <a:t>中的内容（此时是指令）送至</a:t>
            </a:r>
            <a:r>
              <a:rPr lang="en-US" altLang="zh-CN" sz="2600" dirty="0">
                <a:solidFill>
                  <a:prstClr val="black"/>
                </a:solidFill>
                <a:latin typeface="微软雅黑" panose="020B0503020204020204" pitchFamily="34" charset="-122"/>
                <a:ea typeface="微软雅黑" panose="020B0503020204020204" pitchFamily="34" charset="-122"/>
              </a:rPr>
              <a:t>IR</a:t>
            </a:r>
            <a:r>
              <a:rPr lang="zh-CN" altLang="en-US" sz="2600" dirty="0">
                <a:solidFill>
                  <a:prstClr val="black"/>
                </a:solidFill>
                <a:latin typeface="微软雅黑" panose="020B0503020204020204" pitchFamily="34" charset="-122"/>
                <a:ea typeface="微软雅黑" panose="020B0503020204020204" pitchFamily="34" charset="-122"/>
              </a:rPr>
              <a:t>，记做</a:t>
            </a:r>
            <a:r>
              <a:rPr lang="en-US" altLang="zh-CN" sz="2600" dirty="0">
                <a:solidFill>
                  <a:prstClr val="black"/>
                </a:solidFill>
                <a:latin typeface="微软雅黑" panose="020B0503020204020204" pitchFamily="34" charset="-122"/>
                <a:ea typeface="微软雅黑" panose="020B0503020204020204" pitchFamily="34" charset="-12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(MDR)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 IR</a:t>
            </a:r>
          </a:p>
          <a:p>
            <a:pPr marL="514350" indent="-514350">
              <a:lnSpc>
                <a:spcPts val="4000"/>
              </a:lnSpc>
              <a:buAutoNum type="arabicPeriod" startAt="4"/>
            </a:pP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CU</a:t>
            </a:r>
            <a:r>
              <a:rPr lang="zh-CN" altLang="en-US"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发出控制信号，形成下一条指令地址，记做</a:t>
            </a: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(PC) + 1  PC</a:t>
            </a:r>
            <a:endParaRPr lang="en-US" altLang="zh-CN" sz="26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7C1E35C-1822-4EF5-AB10-FF2957340214}"/>
              </a:ext>
            </a:extLst>
          </p:cNvPr>
          <p:cNvSpPr/>
          <p:nvPr/>
        </p:nvSpPr>
        <p:spPr>
          <a:xfrm>
            <a:off x="149735" y="2440308"/>
            <a:ext cx="3507205" cy="28113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27B6A1C-3C2F-4DCE-8237-EB5ECD5DD7D6}"/>
              </a:ext>
            </a:extLst>
          </p:cNvPr>
          <p:cNvSpPr/>
          <p:nvPr/>
        </p:nvSpPr>
        <p:spPr>
          <a:xfrm>
            <a:off x="41042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PC</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FAAC08C-121F-4B7D-9755-97CE0EAC33CF}"/>
              </a:ext>
            </a:extLst>
          </p:cNvPr>
          <p:cNvSpPr/>
          <p:nvPr/>
        </p:nvSpPr>
        <p:spPr>
          <a:xfrm>
            <a:off x="236690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MAR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D53BDFC-E403-47A7-9852-27B18982361F}"/>
              </a:ext>
            </a:extLst>
          </p:cNvPr>
          <p:cNvSpPr/>
          <p:nvPr/>
        </p:nvSpPr>
        <p:spPr>
          <a:xfrm>
            <a:off x="2366900" y="3635445"/>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76A00E5-8D4A-4076-9B61-A6EAC3E254F9}"/>
              </a:ext>
            </a:extLst>
          </p:cNvPr>
          <p:cNvSpPr/>
          <p:nvPr/>
        </p:nvSpPr>
        <p:spPr>
          <a:xfrm>
            <a:off x="2366900" y="4489686"/>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MDR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C4C0808-17E4-4BD1-A859-CDCD61051402}"/>
              </a:ext>
            </a:extLst>
          </p:cNvPr>
          <p:cNvSpPr/>
          <p:nvPr/>
        </p:nvSpPr>
        <p:spPr>
          <a:xfrm>
            <a:off x="410420" y="4489686"/>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IR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FA587DB9-AFE8-4D7C-BE72-383E372EA96B}"/>
              </a:ext>
            </a:extLst>
          </p:cNvPr>
          <p:cNvSpPr/>
          <p:nvPr/>
        </p:nvSpPr>
        <p:spPr>
          <a:xfrm>
            <a:off x="5874105" y="2781204"/>
            <a:ext cx="684106" cy="13154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存储器</a:t>
            </a:r>
          </a:p>
        </p:txBody>
      </p:sp>
      <p:sp>
        <p:nvSpPr>
          <p:cNvPr id="5" name="箭头: 右 4">
            <a:extLst>
              <a:ext uri="{FF2B5EF4-FFF2-40B4-BE49-F238E27FC236}">
                <a16:creationId xmlns:a16="http://schemas.microsoft.com/office/drawing/2014/main" id="{EFD12E48-681F-4214-88AE-E9081D542B6E}"/>
              </a:ext>
            </a:extLst>
          </p:cNvPr>
          <p:cNvSpPr/>
          <p:nvPr/>
        </p:nvSpPr>
        <p:spPr>
          <a:xfrm>
            <a:off x="1479223" y="2896506"/>
            <a:ext cx="864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BA94F157-0E30-4D64-86D9-A945A424A4C6}"/>
              </a:ext>
            </a:extLst>
          </p:cNvPr>
          <p:cNvSpPr/>
          <p:nvPr/>
        </p:nvSpPr>
        <p:spPr>
          <a:xfrm>
            <a:off x="3442646" y="2900516"/>
            <a:ext cx="756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B73388C9-91C9-46C9-97DA-A2AC7CC1C6C5}"/>
              </a:ext>
            </a:extLst>
          </p:cNvPr>
          <p:cNvSpPr/>
          <p:nvPr/>
        </p:nvSpPr>
        <p:spPr>
          <a:xfrm>
            <a:off x="5384414" y="2896506"/>
            <a:ext cx="468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4276CA17-CB42-4344-9DC8-1DE816338CC7}"/>
              </a:ext>
            </a:extLst>
          </p:cNvPr>
          <p:cNvSpPr/>
          <p:nvPr/>
        </p:nvSpPr>
        <p:spPr>
          <a:xfrm>
            <a:off x="4377276" y="3323627"/>
            <a:ext cx="1476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65CBCB7D-696A-4065-9D94-065DF321C2B2}"/>
              </a:ext>
            </a:extLst>
          </p:cNvPr>
          <p:cNvSpPr/>
          <p:nvPr/>
        </p:nvSpPr>
        <p:spPr>
          <a:xfrm>
            <a:off x="3447260" y="3750747"/>
            <a:ext cx="1800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0226A57B-FB76-489D-BC99-E7BF3C370ED1}"/>
              </a:ext>
            </a:extLst>
          </p:cNvPr>
          <p:cNvSpPr/>
          <p:nvPr/>
        </p:nvSpPr>
        <p:spPr>
          <a:xfrm flipH="1">
            <a:off x="4888829" y="3110066"/>
            <a:ext cx="972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D2935110-BCEB-4C8F-BF86-E326A7F3CB4B}"/>
              </a:ext>
            </a:extLst>
          </p:cNvPr>
          <p:cNvSpPr/>
          <p:nvPr/>
        </p:nvSpPr>
        <p:spPr>
          <a:xfrm flipH="1">
            <a:off x="3442646" y="4600978"/>
            <a:ext cx="1296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B22A340-020C-4436-AACC-FF62AAE8D6E0}"/>
              </a:ext>
            </a:extLst>
          </p:cNvPr>
          <p:cNvSpPr/>
          <p:nvPr/>
        </p:nvSpPr>
        <p:spPr>
          <a:xfrm flipH="1">
            <a:off x="1479223" y="4600978"/>
            <a:ext cx="864000" cy="230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圆角右 18">
            <a:extLst>
              <a:ext uri="{FF2B5EF4-FFF2-40B4-BE49-F238E27FC236}">
                <a16:creationId xmlns:a16="http://schemas.microsoft.com/office/drawing/2014/main" id="{BB45CE35-21FA-4EC0-8C4E-D0B4F730C45C}"/>
              </a:ext>
            </a:extLst>
          </p:cNvPr>
          <p:cNvSpPr/>
          <p:nvPr/>
        </p:nvSpPr>
        <p:spPr>
          <a:xfrm rot="16200000">
            <a:off x="1272488" y="2797578"/>
            <a:ext cx="576000" cy="1598014"/>
          </a:xfrm>
          <a:prstGeom prst="bentArrow">
            <a:avLst>
              <a:gd name="adj1" fmla="val 25000"/>
              <a:gd name="adj2" fmla="val 2317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文本框 28">
            <a:extLst>
              <a:ext uri="{FF2B5EF4-FFF2-40B4-BE49-F238E27FC236}">
                <a16:creationId xmlns:a16="http://schemas.microsoft.com/office/drawing/2014/main" id="{3919682C-A733-4F9C-9FFD-938F639A5705}"/>
              </a:ext>
            </a:extLst>
          </p:cNvPr>
          <p:cNvSpPr txBox="1"/>
          <p:nvPr/>
        </p:nvSpPr>
        <p:spPr>
          <a:xfrm>
            <a:off x="1009908" y="3816345"/>
            <a:ext cx="954127"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7C2E1F14-C07E-4A5B-8CEB-22E6D60D004F}"/>
              </a:ext>
            </a:extLst>
          </p:cNvPr>
          <p:cNvSpPr/>
          <p:nvPr/>
        </p:nvSpPr>
        <p:spPr>
          <a:xfrm>
            <a:off x="4234457" y="2180464"/>
            <a:ext cx="144378" cy="351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67BEB1F-2D34-4138-AEA3-F786F80118F2}"/>
              </a:ext>
            </a:extLst>
          </p:cNvPr>
          <p:cNvSpPr/>
          <p:nvPr/>
        </p:nvSpPr>
        <p:spPr>
          <a:xfrm>
            <a:off x="4744451" y="2180464"/>
            <a:ext cx="144378" cy="351956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D337C27-2AAE-4A0A-A59F-9C23FC2DA9E2}"/>
              </a:ext>
            </a:extLst>
          </p:cNvPr>
          <p:cNvSpPr/>
          <p:nvPr/>
        </p:nvSpPr>
        <p:spPr>
          <a:xfrm>
            <a:off x="5254445" y="2180464"/>
            <a:ext cx="144378" cy="35195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8BD7F9E-0252-4131-A56F-2609E4A7DC10}"/>
              </a:ext>
            </a:extLst>
          </p:cNvPr>
          <p:cNvSpPr txBox="1"/>
          <p:nvPr/>
        </p:nvSpPr>
        <p:spPr>
          <a:xfrm>
            <a:off x="3992170" y="857520"/>
            <a:ext cx="553998" cy="1323439"/>
          </a:xfrm>
          <a:prstGeom prst="rect">
            <a:avLst/>
          </a:prstGeom>
          <a:noFill/>
        </p:spPr>
        <p:txBody>
          <a:bodyPr vert="eaVert" wrap="none" rtlCol="0">
            <a:spAutoFit/>
          </a:bodyPr>
          <a:lstStyle/>
          <a:p>
            <a:r>
              <a:rPr lang="zh-CN" altLang="en-US" sz="2400" dirty="0">
                <a:solidFill>
                  <a:srgbClr val="70AD47"/>
                </a:solidFill>
                <a:latin typeface="微软雅黑" panose="020B0503020204020204" pitchFamily="34" charset="-122"/>
                <a:ea typeface="微软雅黑" panose="020B0503020204020204" pitchFamily="34" charset="-122"/>
              </a:rPr>
              <a:t>地址总线</a:t>
            </a:r>
          </a:p>
        </p:txBody>
      </p:sp>
      <p:sp>
        <p:nvSpPr>
          <p:cNvPr id="31" name="文本框 30">
            <a:extLst>
              <a:ext uri="{FF2B5EF4-FFF2-40B4-BE49-F238E27FC236}">
                <a16:creationId xmlns:a16="http://schemas.microsoft.com/office/drawing/2014/main" id="{9D956B37-2592-41DB-91F9-4F60F30BA203}"/>
              </a:ext>
            </a:extLst>
          </p:cNvPr>
          <p:cNvSpPr txBox="1"/>
          <p:nvPr/>
        </p:nvSpPr>
        <p:spPr>
          <a:xfrm>
            <a:off x="4520903" y="857520"/>
            <a:ext cx="553998" cy="1323439"/>
          </a:xfrm>
          <a:prstGeom prst="rect">
            <a:avLst/>
          </a:prstGeom>
          <a:noFill/>
        </p:spPr>
        <p:txBody>
          <a:bodyPr vert="eaVert" wrap="none" rtlCol="0">
            <a:spAutoFit/>
          </a:bodyPr>
          <a:lstStyle/>
          <a:p>
            <a:r>
              <a:rPr lang="zh-CN" altLang="en-US" sz="2400" dirty="0">
                <a:solidFill>
                  <a:srgbClr val="F4B183"/>
                </a:solidFill>
                <a:latin typeface="微软雅黑" panose="020B0503020204020204" pitchFamily="34" charset="-122"/>
                <a:ea typeface="微软雅黑" panose="020B0503020204020204" pitchFamily="34" charset="-122"/>
              </a:rPr>
              <a:t>数据总线</a:t>
            </a:r>
          </a:p>
        </p:txBody>
      </p:sp>
      <p:sp>
        <p:nvSpPr>
          <p:cNvPr id="32" name="文本框 31">
            <a:extLst>
              <a:ext uri="{FF2B5EF4-FFF2-40B4-BE49-F238E27FC236}">
                <a16:creationId xmlns:a16="http://schemas.microsoft.com/office/drawing/2014/main" id="{126CD143-8ADA-4C72-9B7F-CEF42F2F6868}"/>
              </a:ext>
            </a:extLst>
          </p:cNvPr>
          <p:cNvSpPr txBox="1"/>
          <p:nvPr/>
        </p:nvSpPr>
        <p:spPr>
          <a:xfrm>
            <a:off x="5049635" y="857520"/>
            <a:ext cx="553998" cy="1323439"/>
          </a:xfrm>
          <a:prstGeom prst="rect">
            <a:avLst/>
          </a:prstGeom>
          <a:noFill/>
        </p:spPr>
        <p:txBody>
          <a:bodyPr vert="eaVert"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控制总线</a:t>
            </a:r>
          </a:p>
        </p:txBody>
      </p:sp>
      <p:sp>
        <p:nvSpPr>
          <p:cNvPr id="34" name="文本框 33">
            <a:extLst>
              <a:ext uri="{FF2B5EF4-FFF2-40B4-BE49-F238E27FC236}">
                <a16:creationId xmlns:a16="http://schemas.microsoft.com/office/drawing/2014/main" id="{3D167577-1313-4F9F-899C-A9B69EF36A23}"/>
              </a:ext>
            </a:extLst>
          </p:cNvPr>
          <p:cNvSpPr txBox="1"/>
          <p:nvPr/>
        </p:nvSpPr>
        <p:spPr>
          <a:xfrm>
            <a:off x="1451786" y="1969924"/>
            <a:ext cx="891437"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endParaRPr lang="zh-CN" altLang="en-US" dirty="0"/>
          </a:p>
        </p:txBody>
      </p:sp>
      <p:sp>
        <p:nvSpPr>
          <p:cNvPr id="35" name="矩形 34">
            <a:extLst>
              <a:ext uri="{FF2B5EF4-FFF2-40B4-BE49-F238E27FC236}">
                <a16:creationId xmlns:a16="http://schemas.microsoft.com/office/drawing/2014/main" id="{1AAB44AF-8D8B-43BC-A9CB-FA8D01F07EB0}"/>
              </a:ext>
            </a:extLst>
          </p:cNvPr>
          <p:cNvSpPr/>
          <p:nvPr/>
        </p:nvSpPr>
        <p:spPr>
          <a:xfrm>
            <a:off x="404546" y="4485675"/>
            <a:ext cx="1068804" cy="461211"/>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bg1"/>
                </a:solidFill>
                <a:latin typeface="微软雅黑" panose="020B0503020204020204" pitchFamily="34" charset="-122"/>
                <a:ea typeface="微软雅黑" panose="020B0503020204020204" pitchFamily="34" charset="-122"/>
              </a:rPr>
              <a:t>IR</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476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xEl>
                                              <p:pRg st="2" end="2"/>
                                            </p:txEl>
                                          </p:spTgt>
                                        </p:tgtEl>
                                        <p:attrNameLst>
                                          <p:attrName>style.visibility</p:attrName>
                                        </p:attrNameLst>
                                      </p:cBhvr>
                                      <p:to>
                                        <p:strVal val="visible"/>
                                      </p:to>
                                    </p:set>
                                    <p:animEffect transition="in" filter="fade">
                                      <p:cBhvr>
                                        <p:cTn id="20" dur="500"/>
                                        <p:tgtEl>
                                          <p:spTgt spid="3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xEl>
                                              <p:pRg st="3" end="3"/>
                                            </p:txEl>
                                          </p:spTgt>
                                        </p:tgtEl>
                                        <p:attrNameLst>
                                          <p:attrName>style.visibility</p:attrName>
                                        </p:attrNameLst>
                                      </p:cBhvr>
                                      <p:to>
                                        <p:strVal val="visible"/>
                                      </p:to>
                                    </p:set>
                                    <p:animEffect transition="in" filter="fade">
                                      <p:cBhvr>
                                        <p:cTn id="35" dur="500"/>
                                        <p:tgtEl>
                                          <p:spTgt spid="3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xEl>
                                              <p:pRg st="4" end="4"/>
                                            </p:txEl>
                                          </p:spTgt>
                                        </p:tgtEl>
                                        <p:attrNameLst>
                                          <p:attrName>style.visibility</p:attrName>
                                        </p:attrNameLst>
                                      </p:cBhvr>
                                      <p:to>
                                        <p:strVal val="visible"/>
                                      </p:to>
                                    </p:set>
                                    <p:animEffect transition="in" filter="fade">
                                      <p:cBhvr>
                                        <p:cTn id="38" dur="500"/>
                                        <p:tgtEl>
                                          <p:spTgt spid="30">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right)">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xEl>
                                              <p:pRg st="5" end="5"/>
                                            </p:txEl>
                                          </p:spTgt>
                                        </p:tgtEl>
                                        <p:attrNameLst>
                                          <p:attrName>style.visibility</p:attrName>
                                        </p:attrNameLst>
                                      </p:cBhvr>
                                      <p:to>
                                        <p:strVal val="visible"/>
                                      </p:to>
                                    </p:set>
                                    <p:animEffect transition="in" filter="fade">
                                      <p:cBhvr>
                                        <p:cTn id="63" dur="500"/>
                                        <p:tgtEl>
                                          <p:spTgt spid="30">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
                                            <p:txEl>
                                              <p:pRg st="6" end="6"/>
                                            </p:txEl>
                                          </p:spTgt>
                                        </p:tgtEl>
                                        <p:attrNameLst>
                                          <p:attrName>style.visibility</p:attrName>
                                        </p:attrNameLst>
                                      </p:cBhvr>
                                      <p:to>
                                        <p:strVal val="visible"/>
                                      </p:to>
                                    </p:set>
                                    <p:animEffect transition="in" filter="fade">
                                      <p:cBhvr>
                                        <p:cTn id="78" dur="500"/>
                                        <p:tgtEl>
                                          <p:spTgt spid="30">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right)">
                                      <p:cBhvr>
                                        <p:cTn id="83" dur="500"/>
                                        <p:tgtEl>
                                          <p:spTgt spid="29"/>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right)">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19" grpId="0" animBg="1"/>
      <p:bldP spid="29" grpId="0"/>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a:extLst>
              <a:ext uri="{FF2B5EF4-FFF2-40B4-BE49-F238E27FC236}">
                <a16:creationId xmlns:a16="http://schemas.microsoft.com/office/drawing/2014/main" id="{2D7C9018-B566-4EFD-96A3-3152519F6F72}"/>
              </a:ext>
            </a:extLst>
          </p:cNvPr>
          <p:cNvCxnSpPr>
            <a:stCxn id="13" idx="3"/>
          </p:cNvCxnSpPr>
          <p:nvPr/>
        </p:nvCxnSpPr>
        <p:spPr>
          <a:xfrm>
            <a:off x="3435704" y="3866051"/>
            <a:ext cx="1818741"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指令周期的数据流</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间址周期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6735922" y="711563"/>
            <a:ext cx="5456078" cy="5172378"/>
          </a:xfrm>
          <a:prstGeom prst="rect">
            <a:avLst/>
          </a:prstGeom>
          <a:noFill/>
        </p:spPr>
        <p:txBody>
          <a:bodyPr wrap="square">
            <a:spAutoFit/>
          </a:bodyPr>
          <a:lstStyle/>
          <a:p>
            <a:pPr marL="514350" indent="-514350">
              <a:lnSpc>
                <a:spcPts val="4000"/>
              </a:lnSpc>
              <a:buAutoNum type="arabicPeriod"/>
            </a:pPr>
            <a:r>
              <a:rPr lang="zh-CN" altLang="en-US" sz="2600" dirty="0">
                <a:solidFill>
                  <a:prstClr val="black"/>
                </a:solidFill>
                <a:latin typeface="微软雅黑" panose="020B0503020204020204" pitchFamily="34" charset="-122"/>
                <a:ea typeface="微软雅黑" panose="020B0503020204020204" pitchFamily="34" charset="-122"/>
              </a:rPr>
              <a:t>当前指令地址码送至</a:t>
            </a:r>
            <a:r>
              <a:rPr lang="en-US" altLang="zh-CN" sz="2600" dirty="0">
                <a:solidFill>
                  <a:prstClr val="black"/>
                </a:solidFill>
                <a:latin typeface="微软雅黑" panose="020B0503020204020204" pitchFamily="34" charset="-122"/>
                <a:ea typeface="微软雅黑" panose="020B0503020204020204" pitchFamily="34" charset="-122"/>
              </a:rPr>
              <a:t>MAR</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记做</a:t>
            </a: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Ad(IR)  MAR</a:t>
            </a:r>
          </a:p>
          <a:p>
            <a:pPr>
              <a:lnSpc>
                <a:spcPts val="4000"/>
              </a:lnSpc>
            </a:pP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或</a:t>
            </a:r>
            <a:r>
              <a:rPr lang="zh-CN" altLang="en-US"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Ad(MDR)  MAR</a:t>
            </a:r>
          </a:p>
          <a:p>
            <a:pPr marL="514350" indent="-514350">
              <a:lnSpc>
                <a:spcPts val="4000"/>
              </a:lnSpc>
              <a:buFont typeface="+mj-lt"/>
              <a:buAutoNum type="arabicPeriod" startAt="2"/>
            </a:pP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CU</a:t>
            </a:r>
            <a:r>
              <a:rPr lang="zh-CN" altLang="en-US"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发出控制信号，启动主存读操作，记做</a:t>
            </a:r>
            <a:r>
              <a:rPr lang="en-US" altLang="zh-CN" sz="2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1R</a:t>
            </a:r>
          </a:p>
          <a:p>
            <a:pPr marL="514350" indent="-514350">
              <a:lnSpc>
                <a:spcPts val="4000"/>
              </a:lnSpc>
              <a:buAutoNum type="arabicPeriod" startAt="2"/>
            </a:pPr>
            <a:r>
              <a:rPr lang="zh-CN" altLang="en-US" sz="2600" dirty="0">
                <a:solidFill>
                  <a:prstClr val="black"/>
                </a:solidFill>
                <a:latin typeface="微软雅黑" panose="020B0503020204020204" pitchFamily="34" charset="-122"/>
                <a:ea typeface="微软雅黑" panose="020B0503020204020204" pitchFamily="34" charset="-122"/>
              </a:rPr>
              <a:t>将</a:t>
            </a:r>
            <a:r>
              <a:rPr lang="en-US" altLang="zh-CN" sz="2600" dirty="0">
                <a:solidFill>
                  <a:prstClr val="black"/>
                </a:solidFill>
                <a:latin typeface="微软雅黑" panose="020B0503020204020204" pitchFamily="34" charset="-122"/>
                <a:ea typeface="微软雅黑" panose="020B0503020204020204" pitchFamily="34" charset="-122"/>
              </a:rPr>
              <a:t>MAR</a:t>
            </a:r>
            <a:r>
              <a:rPr lang="zh-CN" altLang="en-US" sz="2600" dirty="0">
                <a:solidFill>
                  <a:prstClr val="black"/>
                </a:solidFill>
                <a:latin typeface="微软雅黑" panose="020B0503020204020204" pitchFamily="34" charset="-122"/>
                <a:ea typeface="微软雅黑" panose="020B0503020204020204" pitchFamily="34" charset="-122"/>
              </a:rPr>
              <a:t>所指主存中的内容经数据总线送入</a:t>
            </a:r>
            <a:r>
              <a:rPr lang="en-US" altLang="zh-CN" sz="2600" dirty="0">
                <a:solidFill>
                  <a:prstClr val="black"/>
                </a:solidFill>
                <a:latin typeface="微软雅黑" panose="020B0503020204020204" pitchFamily="34" charset="-122"/>
                <a:ea typeface="微软雅黑" panose="020B0503020204020204" pitchFamily="34" charset="-122"/>
              </a:rPr>
              <a:t>MDR</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en-US" altLang="zh-CN" sz="2600" dirty="0">
                <a:solidFill>
                  <a:prstClr val="black"/>
                </a:solidFill>
                <a:latin typeface="微软雅黑" panose="020B0503020204020204" pitchFamily="34" charset="-122"/>
                <a:ea typeface="微软雅黑" panose="020B0503020204020204" pitchFamily="34" charset="-122"/>
              </a:rPr>
              <a:t>	</a:t>
            </a:r>
            <a:r>
              <a:rPr lang="zh-CN" altLang="en-US" sz="2600" dirty="0">
                <a:solidFill>
                  <a:prstClr val="black"/>
                </a:solidFill>
                <a:latin typeface="微软雅黑" panose="020B0503020204020204" pitchFamily="34" charset="-122"/>
                <a:ea typeface="微软雅黑" panose="020B0503020204020204" pitchFamily="34" charset="-122"/>
              </a:rPr>
              <a:t>记做</a:t>
            </a:r>
            <a:r>
              <a:rPr lang="en-US" altLang="zh-CN" sz="2600" dirty="0">
                <a:solidFill>
                  <a:prstClr val="black"/>
                </a:solidFill>
                <a:latin typeface="微软雅黑" panose="020B0503020204020204" pitchFamily="34" charset="-122"/>
                <a:ea typeface="微软雅黑" panose="020B0503020204020204" pitchFamily="34" charset="-122"/>
              </a:rPr>
              <a:t>: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rPr>
              <a:t>M(MAR) </a:t>
            </a:r>
            <a:r>
              <a:rPr lang="en-US" altLang="zh-CN" sz="26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 MDR</a:t>
            </a:r>
          </a:p>
          <a:p>
            <a:pPr marL="514350" indent="-514350">
              <a:lnSpc>
                <a:spcPts val="4000"/>
              </a:lnSpc>
              <a:buFont typeface="+mj-lt"/>
              <a:buAutoNum type="arabicPeriod" startAt="4"/>
            </a:pPr>
            <a:r>
              <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rPr>
              <a:t>将有效地址送至指令的地址码字段，记做</a:t>
            </a:r>
            <a:r>
              <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rPr>
              <a:t>: MDR </a:t>
            </a:r>
            <a:r>
              <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sym typeface="Wingdings" panose="05000000000000000000" pitchFamily="2" charset="2"/>
              </a:rPr>
              <a:t> Ad(IR)</a:t>
            </a:r>
          </a:p>
        </p:txBody>
      </p:sp>
      <p:sp>
        <p:nvSpPr>
          <p:cNvPr id="2" name="矩形 1">
            <a:extLst>
              <a:ext uri="{FF2B5EF4-FFF2-40B4-BE49-F238E27FC236}">
                <a16:creationId xmlns:a16="http://schemas.microsoft.com/office/drawing/2014/main" id="{E7C1E35C-1822-4EF5-AB10-FF2957340214}"/>
              </a:ext>
            </a:extLst>
          </p:cNvPr>
          <p:cNvSpPr/>
          <p:nvPr/>
        </p:nvSpPr>
        <p:spPr>
          <a:xfrm>
            <a:off x="149735" y="2440308"/>
            <a:ext cx="3507205" cy="28113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27B6A1C-3C2F-4DCE-8237-EB5ECD5DD7D6}"/>
              </a:ext>
            </a:extLst>
          </p:cNvPr>
          <p:cNvSpPr/>
          <p:nvPr/>
        </p:nvSpPr>
        <p:spPr>
          <a:xfrm>
            <a:off x="41042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PC</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FAAC08C-121F-4B7D-9755-97CE0EAC33CF}"/>
              </a:ext>
            </a:extLst>
          </p:cNvPr>
          <p:cNvSpPr/>
          <p:nvPr/>
        </p:nvSpPr>
        <p:spPr>
          <a:xfrm>
            <a:off x="236690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MAR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D53BDFC-E403-47A7-9852-27B18982361F}"/>
              </a:ext>
            </a:extLst>
          </p:cNvPr>
          <p:cNvSpPr/>
          <p:nvPr/>
        </p:nvSpPr>
        <p:spPr>
          <a:xfrm>
            <a:off x="2366900" y="3635445"/>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76A00E5-8D4A-4076-9B61-A6EAC3E254F9}"/>
              </a:ext>
            </a:extLst>
          </p:cNvPr>
          <p:cNvSpPr/>
          <p:nvPr/>
        </p:nvSpPr>
        <p:spPr>
          <a:xfrm>
            <a:off x="2366900" y="4489686"/>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MDR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C4C0808-17E4-4BD1-A859-CDCD61051402}"/>
              </a:ext>
            </a:extLst>
          </p:cNvPr>
          <p:cNvSpPr/>
          <p:nvPr/>
        </p:nvSpPr>
        <p:spPr>
          <a:xfrm>
            <a:off x="410420" y="4489686"/>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IR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FA587DB9-AFE8-4D7C-BE72-383E372EA96B}"/>
              </a:ext>
            </a:extLst>
          </p:cNvPr>
          <p:cNvSpPr/>
          <p:nvPr/>
        </p:nvSpPr>
        <p:spPr>
          <a:xfrm>
            <a:off x="5874105" y="2781204"/>
            <a:ext cx="684106" cy="13154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存储器</a:t>
            </a:r>
          </a:p>
        </p:txBody>
      </p:sp>
      <p:sp>
        <p:nvSpPr>
          <p:cNvPr id="4" name="矩形 3">
            <a:extLst>
              <a:ext uri="{FF2B5EF4-FFF2-40B4-BE49-F238E27FC236}">
                <a16:creationId xmlns:a16="http://schemas.microsoft.com/office/drawing/2014/main" id="{7C2E1F14-C07E-4A5B-8CEB-22E6D60D004F}"/>
              </a:ext>
            </a:extLst>
          </p:cNvPr>
          <p:cNvSpPr/>
          <p:nvPr/>
        </p:nvSpPr>
        <p:spPr>
          <a:xfrm>
            <a:off x="4234457" y="2180464"/>
            <a:ext cx="144378" cy="351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67BEB1F-2D34-4138-AEA3-F786F80118F2}"/>
              </a:ext>
            </a:extLst>
          </p:cNvPr>
          <p:cNvSpPr/>
          <p:nvPr/>
        </p:nvSpPr>
        <p:spPr>
          <a:xfrm>
            <a:off x="4744451" y="2180464"/>
            <a:ext cx="144378" cy="351956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D337C27-2AAE-4A0A-A59F-9C23FC2DA9E2}"/>
              </a:ext>
            </a:extLst>
          </p:cNvPr>
          <p:cNvSpPr/>
          <p:nvPr/>
        </p:nvSpPr>
        <p:spPr>
          <a:xfrm>
            <a:off x="5254445" y="2180464"/>
            <a:ext cx="144378" cy="35195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8BD7F9E-0252-4131-A56F-2609E4A7DC10}"/>
              </a:ext>
            </a:extLst>
          </p:cNvPr>
          <p:cNvSpPr txBox="1"/>
          <p:nvPr/>
        </p:nvSpPr>
        <p:spPr>
          <a:xfrm>
            <a:off x="3992170" y="857520"/>
            <a:ext cx="553998" cy="1323439"/>
          </a:xfrm>
          <a:prstGeom prst="rect">
            <a:avLst/>
          </a:prstGeom>
          <a:noFill/>
        </p:spPr>
        <p:txBody>
          <a:bodyPr vert="eaVert" wrap="none" rtlCol="0">
            <a:spAutoFit/>
          </a:bodyPr>
          <a:lstStyle/>
          <a:p>
            <a:r>
              <a:rPr lang="zh-CN" altLang="en-US" sz="2400" dirty="0">
                <a:solidFill>
                  <a:srgbClr val="70AD47"/>
                </a:solidFill>
                <a:latin typeface="微软雅黑" panose="020B0503020204020204" pitchFamily="34" charset="-122"/>
                <a:ea typeface="微软雅黑" panose="020B0503020204020204" pitchFamily="34" charset="-122"/>
              </a:rPr>
              <a:t>地址总线</a:t>
            </a:r>
          </a:p>
        </p:txBody>
      </p:sp>
      <p:sp>
        <p:nvSpPr>
          <p:cNvPr id="31" name="文本框 30">
            <a:extLst>
              <a:ext uri="{FF2B5EF4-FFF2-40B4-BE49-F238E27FC236}">
                <a16:creationId xmlns:a16="http://schemas.microsoft.com/office/drawing/2014/main" id="{9D956B37-2592-41DB-91F9-4F60F30BA203}"/>
              </a:ext>
            </a:extLst>
          </p:cNvPr>
          <p:cNvSpPr txBox="1"/>
          <p:nvPr/>
        </p:nvSpPr>
        <p:spPr>
          <a:xfrm>
            <a:off x="4520903" y="857520"/>
            <a:ext cx="553998" cy="1323439"/>
          </a:xfrm>
          <a:prstGeom prst="rect">
            <a:avLst/>
          </a:prstGeom>
          <a:noFill/>
        </p:spPr>
        <p:txBody>
          <a:bodyPr vert="eaVert" wrap="none" rtlCol="0">
            <a:spAutoFit/>
          </a:bodyPr>
          <a:lstStyle/>
          <a:p>
            <a:r>
              <a:rPr lang="zh-CN" altLang="en-US" sz="2400" dirty="0">
                <a:solidFill>
                  <a:srgbClr val="F4B183"/>
                </a:solidFill>
                <a:latin typeface="微软雅黑" panose="020B0503020204020204" pitchFamily="34" charset="-122"/>
                <a:ea typeface="微软雅黑" panose="020B0503020204020204" pitchFamily="34" charset="-122"/>
              </a:rPr>
              <a:t>数据总线</a:t>
            </a:r>
          </a:p>
        </p:txBody>
      </p:sp>
      <p:sp>
        <p:nvSpPr>
          <p:cNvPr id="32" name="文本框 31">
            <a:extLst>
              <a:ext uri="{FF2B5EF4-FFF2-40B4-BE49-F238E27FC236}">
                <a16:creationId xmlns:a16="http://schemas.microsoft.com/office/drawing/2014/main" id="{126CD143-8ADA-4C72-9B7F-CEF42F2F6868}"/>
              </a:ext>
            </a:extLst>
          </p:cNvPr>
          <p:cNvSpPr txBox="1"/>
          <p:nvPr/>
        </p:nvSpPr>
        <p:spPr>
          <a:xfrm>
            <a:off x="5049635" y="857520"/>
            <a:ext cx="553998" cy="1323439"/>
          </a:xfrm>
          <a:prstGeom prst="rect">
            <a:avLst/>
          </a:prstGeom>
          <a:noFill/>
        </p:spPr>
        <p:txBody>
          <a:bodyPr vert="eaVert"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控制总线</a:t>
            </a:r>
          </a:p>
        </p:txBody>
      </p:sp>
      <p:sp>
        <p:nvSpPr>
          <p:cNvPr id="34" name="文本框 33">
            <a:extLst>
              <a:ext uri="{FF2B5EF4-FFF2-40B4-BE49-F238E27FC236}">
                <a16:creationId xmlns:a16="http://schemas.microsoft.com/office/drawing/2014/main" id="{3D167577-1313-4F9F-899C-A9B69EF36A23}"/>
              </a:ext>
            </a:extLst>
          </p:cNvPr>
          <p:cNvSpPr txBox="1"/>
          <p:nvPr/>
        </p:nvSpPr>
        <p:spPr>
          <a:xfrm>
            <a:off x="1451786" y="1969924"/>
            <a:ext cx="891437"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endParaRPr lang="zh-CN" altLang="en-US" dirty="0"/>
          </a:p>
        </p:txBody>
      </p:sp>
      <p:cxnSp>
        <p:nvCxnSpPr>
          <p:cNvPr id="7" name="连接符: 肘形 6">
            <a:extLst>
              <a:ext uri="{FF2B5EF4-FFF2-40B4-BE49-F238E27FC236}">
                <a16:creationId xmlns:a16="http://schemas.microsoft.com/office/drawing/2014/main" id="{19C3B57B-9EA9-4210-A9AD-DCBE07C61178}"/>
              </a:ext>
            </a:extLst>
          </p:cNvPr>
          <p:cNvCxnSpPr>
            <a:stCxn id="15" idx="3"/>
            <a:endCxn id="12" idx="1"/>
          </p:cNvCxnSpPr>
          <p:nvPr/>
        </p:nvCxnSpPr>
        <p:spPr>
          <a:xfrm flipV="1">
            <a:off x="1479224" y="3011810"/>
            <a:ext cx="887676" cy="1708482"/>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7BD31F4-14D7-4EE7-8BB8-2C61D538271C}"/>
              </a:ext>
            </a:extLst>
          </p:cNvPr>
          <p:cNvCxnSpPr/>
          <p:nvPr/>
        </p:nvCxnSpPr>
        <p:spPr>
          <a:xfrm>
            <a:off x="5398823" y="3003692"/>
            <a:ext cx="468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18D5A95-30EF-49F7-8812-F788B93E334C}"/>
              </a:ext>
            </a:extLst>
          </p:cNvPr>
          <p:cNvCxnSpPr/>
          <p:nvPr/>
        </p:nvCxnSpPr>
        <p:spPr>
          <a:xfrm>
            <a:off x="3432063" y="3007750"/>
            <a:ext cx="828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4D87CD7-A96C-4F39-8E77-7E3476455BA2}"/>
              </a:ext>
            </a:extLst>
          </p:cNvPr>
          <p:cNvCxnSpPr/>
          <p:nvPr/>
        </p:nvCxnSpPr>
        <p:spPr>
          <a:xfrm>
            <a:off x="4378835" y="3578274"/>
            <a:ext cx="1476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34F1CE1-D814-4E0C-8F14-EF0FD745E6AB}"/>
              </a:ext>
            </a:extLst>
          </p:cNvPr>
          <p:cNvCxnSpPr>
            <a:cxnSpLocks/>
          </p:cNvCxnSpPr>
          <p:nvPr/>
        </p:nvCxnSpPr>
        <p:spPr>
          <a:xfrm flipH="1">
            <a:off x="4888829" y="3262398"/>
            <a:ext cx="972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F5F3086-7652-4B33-AB62-074B73C19B2B}"/>
              </a:ext>
            </a:extLst>
          </p:cNvPr>
          <p:cNvCxnSpPr>
            <a:cxnSpLocks/>
          </p:cNvCxnSpPr>
          <p:nvPr/>
        </p:nvCxnSpPr>
        <p:spPr>
          <a:xfrm flipH="1">
            <a:off x="3451935" y="4723659"/>
            <a:ext cx="1296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459647E-CB67-4B90-9792-151CD023CBD7}"/>
              </a:ext>
            </a:extLst>
          </p:cNvPr>
          <p:cNvCxnSpPr>
            <a:cxnSpLocks/>
          </p:cNvCxnSpPr>
          <p:nvPr/>
        </p:nvCxnSpPr>
        <p:spPr>
          <a:xfrm flipH="1">
            <a:off x="1476208" y="4858513"/>
            <a:ext cx="900000" cy="811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63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fade">
                                      <p:cBhvr>
                                        <p:cTn id="13" dur="500"/>
                                        <p:tgtEl>
                                          <p:spTgt spid="3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xEl>
                                              <p:pRg st="3" end="3"/>
                                            </p:txEl>
                                          </p:spTgt>
                                        </p:tgtEl>
                                        <p:attrNameLst>
                                          <p:attrName>style.visibility</p:attrName>
                                        </p:attrNameLst>
                                      </p:cBhvr>
                                      <p:to>
                                        <p:strVal val="visible"/>
                                      </p:to>
                                    </p:set>
                                    <p:animEffect transition="in" filter="fade">
                                      <p:cBhvr>
                                        <p:cTn id="23" dur="500"/>
                                        <p:tgtEl>
                                          <p:spTgt spid="3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xEl>
                                              <p:pRg st="4" end="4"/>
                                            </p:txEl>
                                          </p:spTgt>
                                        </p:tgtEl>
                                        <p:attrNameLst>
                                          <p:attrName>style.visibility</p:attrName>
                                        </p:attrNameLst>
                                      </p:cBhvr>
                                      <p:to>
                                        <p:strVal val="visible"/>
                                      </p:to>
                                    </p:set>
                                    <p:animEffect transition="in" filter="fade">
                                      <p:cBhvr>
                                        <p:cTn id="38" dur="500"/>
                                        <p:tgtEl>
                                          <p:spTgt spid="30">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xEl>
                                              <p:pRg st="5" end="5"/>
                                            </p:txEl>
                                          </p:spTgt>
                                        </p:tgtEl>
                                        <p:attrNameLst>
                                          <p:attrName>style.visibility</p:attrName>
                                        </p:attrNameLst>
                                      </p:cBhvr>
                                      <p:to>
                                        <p:strVal val="visible"/>
                                      </p:to>
                                    </p:set>
                                    <p:animEffect transition="in" filter="fade">
                                      <p:cBhvr>
                                        <p:cTn id="41" dur="500"/>
                                        <p:tgtEl>
                                          <p:spTgt spid="30">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right)">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xEl>
                                              <p:pRg st="6" end="6"/>
                                            </p:txEl>
                                          </p:spTgt>
                                        </p:tgtEl>
                                        <p:attrNameLst>
                                          <p:attrName>style.visibility</p:attrName>
                                        </p:attrNameLst>
                                      </p:cBhvr>
                                      <p:to>
                                        <p:strVal val="visible"/>
                                      </p:to>
                                    </p:set>
                                    <p:animEffect transition="in" filter="fade">
                                      <p:cBhvr>
                                        <p:cTn id="66" dur="500"/>
                                        <p:tgtEl>
                                          <p:spTgt spid="30">
                                            <p:txEl>
                                              <p:pRg st="6" end="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指令周期的数据流</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执行周期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856247" y="807815"/>
            <a:ext cx="10479505" cy="1069332"/>
          </a:xfrm>
          <a:prstGeom prst="rect">
            <a:avLst/>
          </a:prstGeom>
          <a:noFill/>
        </p:spPr>
        <p:txBody>
          <a:bodyPr wrap="square">
            <a:spAutoFit/>
          </a:bodyPr>
          <a:lstStyle/>
          <a:p>
            <a:pPr>
              <a:lnSpc>
                <a:spcPts val="4000"/>
              </a:lnSpc>
            </a:pP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执行周期的任务是根据</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IR</a:t>
            </a: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中的指令字的操作码和操作数通过</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ALU</a:t>
            </a: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操作产生执行结果。不同指令的执行周期操作不同，因此没有统一的数据流向。</a:t>
            </a:r>
            <a:endParaRPr lang="en-US" altLang="zh-CN" sz="2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13039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63097067-6F91-4593-821D-9C8171CB1547}"/>
              </a:ext>
            </a:extLst>
          </p:cNvPr>
          <p:cNvSpPr txBox="1"/>
          <p:nvPr/>
        </p:nvSpPr>
        <p:spPr>
          <a:xfrm>
            <a:off x="1899611" y="3291200"/>
            <a:ext cx="568355"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指令周期的数据流</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中断周期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6735922" y="522574"/>
            <a:ext cx="5456078" cy="6336543"/>
          </a:xfrm>
          <a:prstGeom prst="rect">
            <a:avLst/>
          </a:prstGeom>
          <a:noFill/>
        </p:spPr>
        <p:txBody>
          <a:bodyPr wrap="square">
            <a:spAutoFit/>
          </a:bodyPr>
          <a:lstStyle/>
          <a:p>
            <a:pPr>
              <a:lnSpc>
                <a:spcPts val="35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中断：暂停当前任务去完成其他任务，为了能够恢复当前任务，需要</a:t>
            </a:r>
            <a:r>
              <a:rPr lang="zh-CN" altLang="en-US" sz="2400" b="1" dirty="0">
                <a:latin typeface="微软雅黑" panose="020B0503020204020204" pitchFamily="34" charset="-122"/>
                <a:ea typeface="微软雅黑" panose="020B0503020204020204" pitchFamily="34" charset="-122"/>
                <a:sym typeface="Wingdings" panose="05000000000000000000" pitchFamily="2" charset="2"/>
              </a:rPr>
              <a:t>保存断点</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。一般使用堆栈来保存断点，用</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SP</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表示栈顶地址，假设</a:t>
            </a:r>
            <a:r>
              <a:rPr lang="en-US" altLang="zh-CN" sz="2400" b="1" dirty="0">
                <a:latin typeface="微软雅黑" panose="020B0503020204020204" pitchFamily="34" charset="-122"/>
                <a:ea typeface="微软雅黑" panose="020B0503020204020204" pitchFamily="34" charset="-122"/>
                <a:sym typeface="Wingdings" panose="05000000000000000000" pitchFamily="2" charset="2"/>
              </a:rPr>
              <a:t>SP</a:t>
            </a:r>
            <a:r>
              <a:rPr lang="zh-CN" altLang="en-US" sz="2400" b="1" dirty="0">
                <a:latin typeface="微软雅黑" panose="020B0503020204020204" pitchFamily="34" charset="-122"/>
                <a:ea typeface="微软雅黑" panose="020B0503020204020204" pitchFamily="34" charset="-122"/>
                <a:sym typeface="Wingdings" panose="05000000000000000000" pitchFamily="2" charset="2"/>
              </a:rPr>
              <a:t>指向栈顶元素</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，进栈操作是</a:t>
            </a:r>
            <a:r>
              <a:rPr lang="zh-CN" altLang="en-US" sz="2400" b="1" dirty="0">
                <a:latin typeface="微软雅黑" panose="020B0503020204020204" pitchFamily="34" charset="-122"/>
                <a:ea typeface="微软雅黑" panose="020B0503020204020204" pitchFamily="34" charset="-122"/>
                <a:sym typeface="Wingdings" panose="05000000000000000000" pitchFamily="2" charset="2"/>
              </a:rPr>
              <a:t>先修改指针，后存入数据</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marL="514350" indent="-514350">
              <a:lnSpc>
                <a:spcPts val="3500"/>
              </a:lnSpc>
              <a:buAutoNum type="arabicPeriod"/>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CU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控制将</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SP</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减</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，修改后的地址送入</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MAR</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，记做：</a:t>
            </a:r>
            <a:r>
              <a:rPr lang="en-US" altLang="zh-CN" sz="24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(SP)-1SP, (SP)MAR</a:t>
            </a:r>
          </a:p>
          <a:p>
            <a:pPr marL="514350" indent="-514350">
              <a:lnSpc>
                <a:spcPts val="3500"/>
              </a:lnSpc>
              <a:buAutoNum type="arabicPeriod"/>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CU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发出控制信号，启动主存做写操作，记作：</a:t>
            </a:r>
            <a:r>
              <a:rPr lang="en-US" altLang="zh-CN" sz="24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1W</a:t>
            </a:r>
          </a:p>
          <a:p>
            <a:pPr marL="514350" indent="-514350">
              <a:lnSpc>
                <a:spcPts val="3500"/>
              </a:lnSpc>
              <a:buAutoNum type="arabicPeriod"/>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将断点（</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PC</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的内容）送入</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MDR</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，记做</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(PC)MDR</a:t>
            </a:r>
          </a:p>
          <a:p>
            <a:pPr marL="514350" indent="-514350">
              <a:lnSpc>
                <a:spcPts val="3500"/>
              </a:lnSpc>
              <a:buAutoNum type="arabicPeriod"/>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CU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控制将中断服务程序的入口地址送入</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PC</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，记做</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向量地址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PC</a:t>
            </a:r>
          </a:p>
        </p:txBody>
      </p:sp>
      <p:sp>
        <p:nvSpPr>
          <p:cNvPr id="2" name="矩形 1">
            <a:extLst>
              <a:ext uri="{FF2B5EF4-FFF2-40B4-BE49-F238E27FC236}">
                <a16:creationId xmlns:a16="http://schemas.microsoft.com/office/drawing/2014/main" id="{E7C1E35C-1822-4EF5-AB10-FF2957340214}"/>
              </a:ext>
            </a:extLst>
          </p:cNvPr>
          <p:cNvSpPr/>
          <p:nvPr/>
        </p:nvSpPr>
        <p:spPr>
          <a:xfrm>
            <a:off x="149735" y="2440308"/>
            <a:ext cx="3507205" cy="28113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27B6A1C-3C2F-4DCE-8237-EB5ECD5DD7D6}"/>
              </a:ext>
            </a:extLst>
          </p:cNvPr>
          <p:cNvSpPr/>
          <p:nvPr/>
        </p:nvSpPr>
        <p:spPr>
          <a:xfrm>
            <a:off x="41042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PC</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FAAC08C-121F-4B7D-9755-97CE0EAC33CF}"/>
              </a:ext>
            </a:extLst>
          </p:cNvPr>
          <p:cNvSpPr/>
          <p:nvPr/>
        </p:nvSpPr>
        <p:spPr>
          <a:xfrm>
            <a:off x="2366900" y="2781204"/>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MAR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D53BDFC-E403-47A7-9852-27B18982361F}"/>
              </a:ext>
            </a:extLst>
          </p:cNvPr>
          <p:cNvSpPr/>
          <p:nvPr/>
        </p:nvSpPr>
        <p:spPr>
          <a:xfrm>
            <a:off x="2366900" y="3635445"/>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76A00E5-8D4A-4076-9B61-A6EAC3E254F9}"/>
              </a:ext>
            </a:extLst>
          </p:cNvPr>
          <p:cNvSpPr/>
          <p:nvPr/>
        </p:nvSpPr>
        <p:spPr>
          <a:xfrm>
            <a:off x="2366900" y="4489686"/>
            <a:ext cx="1068804"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MDR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FA587DB9-AFE8-4D7C-BE72-383E372EA96B}"/>
              </a:ext>
            </a:extLst>
          </p:cNvPr>
          <p:cNvSpPr/>
          <p:nvPr/>
        </p:nvSpPr>
        <p:spPr>
          <a:xfrm>
            <a:off x="5874105" y="2781204"/>
            <a:ext cx="684106" cy="13154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存储器</a:t>
            </a:r>
          </a:p>
        </p:txBody>
      </p:sp>
      <p:sp>
        <p:nvSpPr>
          <p:cNvPr id="4" name="矩形 3">
            <a:extLst>
              <a:ext uri="{FF2B5EF4-FFF2-40B4-BE49-F238E27FC236}">
                <a16:creationId xmlns:a16="http://schemas.microsoft.com/office/drawing/2014/main" id="{7C2E1F14-C07E-4A5B-8CEB-22E6D60D004F}"/>
              </a:ext>
            </a:extLst>
          </p:cNvPr>
          <p:cNvSpPr/>
          <p:nvPr/>
        </p:nvSpPr>
        <p:spPr>
          <a:xfrm>
            <a:off x="4234457" y="2180464"/>
            <a:ext cx="144378" cy="351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67BEB1F-2D34-4138-AEA3-F786F80118F2}"/>
              </a:ext>
            </a:extLst>
          </p:cNvPr>
          <p:cNvSpPr/>
          <p:nvPr/>
        </p:nvSpPr>
        <p:spPr>
          <a:xfrm>
            <a:off x="4744451" y="2180464"/>
            <a:ext cx="144378" cy="351956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D337C27-2AAE-4A0A-A59F-9C23FC2DA9E2}"/>
              </a:ext>
            </a:extLst>
          </p:cNvPr>
          <p:cNvSpPr/>
          <p:nvPr/>
        </p:nvSpPr>
        <p:spPr>
          <a:xfrm>
            <a:off x="5254445" y="2180464"/>
            <a:ext cx="144378" cy="35195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8BD7F9E-0252-4131-A56F-2609E4A7DC10}"/>
              </a:ext>
            </a:extLst>
          </p:cNvPr>
          <p:cNvSpPr txBox="1"/>
          <p:nvPr/>
        </p:nvSpPr>
        <p:spPr>
          <a:xfrm>
            <a:off x="3992170" y="857520"/>
            <a:ext cx="553998" cy="1323439"/>
          </a:xfrm>
          <a:prstGeom prst="rect">
            <a:avLst/>
          </a:prstGeom>
          <a:noFill/>
        </p:spPr>
        <p:txBody>
          <a:bodyPr vert="eaVert" wrap="none" rtlCol="0">
            <a:spAutoFit/>
          </a:bodyPr>
          <a:lstStyle/>
          <a:p>
            <a:r>
              <a:rPr lang="zh-CN" altLang="en-US" sz="2400" dirty="0">
                <a:solidFill>
                  <a:srgbClr val="70AD47"/>
                </a:solidFill>
                <a:latin typeface="微软雅黑" panose="020B0503020204020204" pitchFamily="34" charset="-122"/>
                <a:ea typeface="微软雅黑" panose="020B0503020204020204" pitchFamily="34" charset="-122"/>
              </a:rPr>
              <a:t>地址总线</a:t>
            </a:r>
          </a:p>
        </p:txBody>
      </p:sp>
      <p:sp>
        <p:nvSpPr>
          <p:cNvPr id="31" name="文本框 30">
            <a:extLst>
              <a:ext uri="{FF2B5EF4-FFF2-40B4-BE49-F238E27FC236}">
                <a16:creationId xmlns:a16="http://schemas.microsoft.com/office/drawing/2014/main" id="{9D956B37-2592-41DB-91F9-4F60F30BA203}"/>
              </a:ext>
            </a:extLst>
          </p:cNvPr>
          <p:cNvSpPr txBox="1"/>
          <p:nvPr/>
        </p:nvSpPr>
        <p:spPr>
          <a:xfrm>
            <a:off x="4520903" y="857520"/>
            <a:ext cx="553998" cy="1323439"/>
          </a:xfrm>
          <a:prstGeom prst="rect">
            <a:avLst/>
          </a:prstGeom>
          <a:noFill/>
        </p:spPr>
        <p:txBody>
          <a:bodyPr vert="eaVert" wrap="none" rtlCol="0">
            <a:spAutoFit/>
          </a:bodyPr>
          <a:lstStyle/>
          <a:p>
            <a:r>
              <a:rPr lang="zh-CN" altLang="en-US" sz="2400" dirty="0">
                <a:solidFill>
                  <a:srgbClr val="F4B183"/>
                </a:solidFill>
                <a:latin typeface="微软雅黑" panose="020B0503020204020204" pitchFamily="34" charset="-122"/>
                <a:ea typeface="微软雅黑" panose="020B0503020204020204" pitchFamily="34" charset="-122"/>
              </a:rPr>
              <a:t>数据总线</a:t>
            </a:r>
          </a:p>
        </p:txBody>
      </p:sp>
      <p:sp>
        <p:nvSpPr>
          <p:cNvPr id="32" name="文本框 31">
            <a:extLst>
              <a:ext uri="{FF2B5EF4-FFF2-40B4-BE49-F238E27FC236}">
                <a16:creationId xmlns:a16="http://schemas.microsoft.com/office/drawing/2014/main" id="{126CD143-8ADA-4C72-9B7F-CEF42F2F6868}"/>
              </a:ext>
            </a:extLst>
          </p:cNvPr>
          <p:cNvSpPr txBox="1"/>
          <p:nvPr/>
        </p:nvSpPr>
        <p:spPr>
          <a:xfrm>
            <a:off x="5049635" y="857520"/>
            <a:ext cx="553998" cy="1323439"/>
          </a:xfrm>
          <a:prstGeom prst="rect">
            <a:avLst/>
          </a:prstGeom>
          <a:noFill/>
        </p:spPr>
        <p:txBody>
          <a:bodyPr vert="eaVert"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控制总线</a:t>
            </a:r>
          </a:p>
        </p:txBody>
      </p:sp>
      <p:sp>
        <p:nvSpPr>
          <p:cNvPr id="34" name="文本框 33">
            <a:extLst>
              <a:ext uri="{FF2B5EF4-FFF2-40B4-BE49-F238E27FC236}">
                <a16:creationId xmlns:a16="http://schemas.microsoft.com/office/drawing/2014/main" id="{3D167577-1313-4F9F-899C-A9B69EF36A23}"/>
              </a:ext>
            </a:extLst>
          </p:cNvPr>
          <p:cNvSpPr txBox="1"/>
          <p:nvPr/>
        </p:nvSpPr>
        <p:spPr>
          <a:xfrm>
            <a:off x="1451786" y="1969924"/>
            <a:ext cx="891437"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endParaRPr lang="zh-CN" altLang="en-US" dirty="0"/>
          </a:p>
        </p:txBody>
      </p:sp>
      <p:sp>
        <p:nvSpPr>
          <p:cNvPr id="26" name="矩形 25">
            <a:extLst>
              <a:ext uri="{FF2B5EF4-FFF2-40B4-BE49-F238E27FC236}">
                <a16:creationId xmlns:a16="http://schemas.microsoft.com/office/drawing/2014/main" id="{C3781A63-56CE-44AB-9DF4-C966D32582EE}"/>
              </a:ext>
            </a:extLst>
          </p:cNvPr>
          <p:cNvSpPr/>
          <p:nvPr/>
        </p:nvSpPr>
        <p:spPr>
          <a:xfrm>
            <a:off x="1605381" y="2781204"/>
            <a:ext cx="648000" cy="4612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SP</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DD6CD865-3990-42BD-A745-031B99D7C6C8}"/>
              </a:ext>
            </a:extLst>
          </p:cNvPr>
          <p:cNvCxnSpPr/>
          <p:nvPr/>
        </p:nvCxnSpPr>
        <p:spPr>
          <a:xfrm>
            <a:off x="2145664" y="3003692"/>
            <a:ext cx="432000" cy="811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2440723-C03F-48BB-A61D-8C75E690B28E}"/>
              </a:ext>
            </a:extLst>
          </p:cNvPr>
          <p:cNvCxnSpPr/>
          <p:nvPr/>
        </p:nvCxnSpPr>
        <p:spPr>
          <a:xfrm>
            <a:off x="3440940" y="2995575"/>
            <a:ext cx="792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6786E1E-A425-48EE-91B6-5F2D68677385}"/>
              </a:ext>
            </a:extLst>
          </p:cNvPr>
          <p:cNvCxnSpPr/>
          <p:nvPr/>
        </p:nvCxnSpPr>
        <p:spPr>
          <a:xfrm>
            <a:off x="5398823" y="3011809"/>
            <a:ext cx="468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1C93149-A9BD-4A3E-A701-B25D579E2B18}"/>
              </a:ext>
            </a:extLst>
          </p:cNvPr>
          <p:cNvCxnSpPr/>
          <p:nvPr/>
        </p:nvCxnSpPr>
        <p:spPr>
          <a:xfrm>
            <a:off x="4888829" y="3242415"/>
            <a:ext cx="972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80E3C31-2053-4B13-B48D-7A5B18588C78}"/>
              </a:ext>
            </a:extLst>
          </p:cNvPr>
          <p:cNvCxnSpPr/>
          <p:nvPr/>
        </p:nvCxnSpPr>
        <p:spPr>
          <a:xfrm>
            <a:off x="4379645" y="3503903"/>
            <a:ext cx="1476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AE5F9B0-2AE2-46B6-924A-58A352F6C69F}"/>
              </a:ext>
            </a:extLst>
          </p:cNvPr>
          <p:cNvCxnSpPr/>
          <p:nvPr/>
        </p:nvCxnSpPr>
        <p:spPr>
          <a:xfrm>
            <a:off x="3454164" y="3866050"/>
            <a:ext cx="1836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206B1C1-ECE0-49FF-B4CE-4D68DCEE2ADA}"/>
              </a:ext>
            </a:extLst>
          </p:cNvPr>
          <p:cNvCxnSpPr/>
          <p:nvPr/>
        </p:nvCxnSpPr>
        <p:spPr>
          <a:xfrm>
            <a:off x="3435704" y="4712174"/>
            <a:ext cx="1296000" cy="8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连接符: 肘形 4">
            <a:extLst>
              <a:ext uri="{FF2B5EF4-FFF2-40B4-BE49-F238E27FC236}">
                <a16:creationId xmlns:a16="http://schemas.microsoft.com/office/drawing/2014/main" id="{935E5086-DE97-48D8-A37C-194C44F38047}"/>
              </a:ext>
            </a:extLst>
          </p:cNvPr>
          <p:cNvCxnSpPr>
            <a:stCxn id="13" idx="1"/>
            <a:endCxn id="26" idx="2"/>
          </p:cNvCxnSpPr>
          <p:nvPr/>
        </p:nvCxnSpPr>
        <p:spPr>
          <a:xfrm rot="10800000">
            <a:off x="1929382" y="3242415"/>
            <a:ext cx="437519" cy="623636"/>
          </a:xfrm>
          <a:prstGeom prst="bentConnector2">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0006DC4A-6764-492F-84FE-A74CAE5F525E}"/>
              </a:ext>
            </a:extLst>
          </p:cNvPr>
          <p:cNvCxnSpPr>
            <a:cxnSpLocks/>
            <a:endCxn id="11" idx="2"/>
          </p:cNvCxnSpPr>
          <p:nvPr/>
        </p:nvCxnSpPr>
        <p:spPr>
          <a:xfrm rot="10800000">
            <a:off x="944822" y="3242415"/>
            <a:ext cx="1416842" cy="738938"/>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C1B7EF54-EBEB-4A99-85DA-6B2193DB5756}"/>
              </a:ext>
            </a:extLst>
          </p:cNvPr>
          <p:cNvCxnSpPr>
            <a:cxnSpLocks/>
            <a:endCxn id="14" idx="1"/>
          </p:cNvCxnSpPr>
          <p:nvPr/>
        </p:nvCxnSpPr>
        <p:spPr>
          <a:xfrm>
            <a:off x="560984" y="3250534"/>
            <a:ext cx="1805916" cy="1469758"/>
          </a:xfrm>
          <a:prstGeom prst="bentConnector3">
            <a:avLst>
              <a:gd name="adj1" fmla="val -1300"/>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16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500"/>
                                        <p:tgtEl>
                                          <p:spTgt spid="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animEffect transition="in" filter="fade">
                                      <p:cBhvr>
                                        <p:cTn id="23" dur="500"/>
                                        <p:tgtEl>
                                          <p:spTgt spid="3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xEl>
                                              <p:pRg st="3" end="3"/>
                                            </p:txEl>
                                          </p:spTgt>
                                        </p:tgtEl>
                                        <p:attrNameLst>
                                          <p:attrName>style.visibility</p:attrName>
                                        </p:attrNameLst>
                                      </p:cBhvr>
                                      <p:to>
                                        <p:strVal val="visible"/>
                                      </p:to>
                                    </p:set>
                                    <p:animEffect transition="in" filter="fade">
                                      <p:cBhvr>
                                        <p:cTn id="48" dur="500"/>
                                        <p:tgtEl>
                                          <p:spTgt spid="3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xEl>
                                              <p:pRg st="4" end="4"/>
                                            </p:txEl>
                                          </p:spTgt>
                                        </p:tgtEl>
                                        <p:attrNameLst>
                                          <p:attrName>style.visibility</p:attrName>
                                        </p:attrNameLst>
                                      </p:cBhvr>
                                      <p:to>
                                        <p:strVal val="visible"/>
                                      </p:to>
                                    </p:set>
                                    <p:animEffect transition="in" filter="fade">
                                      <p:cBhvr>
                                        <p:cTn id="68" dur="500"/>
                                        <p:tgtEl>
                                          <p:spTgt spid="30">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right)">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指令执行方案</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856247" y="1051908"/>
            <a:ext cx="10479505" cy="1069332"/>
          </a:xfrm>
          <a:prstGeom prst="rect">
            <a:avLst/>
          </a:prstGeom>
          <a:noFill/>
        </p:spPr>
        <p:txBody>
          <a:bodyPr wrap="square">
            <a:spAutoFit/>
          </a:bodyPr>
          <a:lstStyle/>
          <a:p>
            <a:pPr>
              <a:lnSpc>
                <a:spcPts val="4000"/>
              </a:lnSpc>
            </a:pPr>
            <a:r>
              <a:rPr lang="zh-CN" altLang="en-US" sz="2600" b="1" dirty="0">
                <a:latin typeface="微软雅黑" panose="020B0503020204020204" pitchFamily="34" charset="-122"/>
                <a:ea typeface="微软雅黑" panose="020B0503020204020204" pitchFamily="34" charset="-122"/>
                <a:sym typeface="Wingdings" panose="05000000000000000000" pitchFamily="2" charset="2"/>
              </a:rPr>
              <a:t>单周期</a:t>
            </a:r>
            <a:r>
              <a:rPr lang="en-US" altLang="zh-CN" sz="2600" b="1"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：在一个机器周期内完成从指令取出到得到结果的所有工作，指令系统中所有指令执行时间都以最长时间的指令为准，因而效率低。</a:t>
            </a:r>
            <a:endParaRPr lang="en-US" altLang="zh-CN" sz="26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4" name="文本框 3">
            <a:extLst>
              <a:ext uri="{FF2B5EF4-FFF2-40B4-BE49-F238E27FC236}">
                <a16:creationId xmlns:a16="http://schemas.microsoft.com/office/drawing/2014/main" id="{FBDDA700-E478-42EF-8926-35B86F90B85D}"/>
              </a:ext>
            </a:extLst>
          </p:cNvPr>
          <p:cNvSpPr txBox="1"/>
          <p:nvPr/>
        </p:nvSpPr>
        <p:spPr>
          <a:xfrm>
            <a:off x="856247" y="2574978"/>
            <a:ext cx="10479505" cy="1069332"/>
          </a:xfrm>
          <a:prstGeom prst="rect">
            <a:avLst/>
          </a:prstGeom>
          <a:noFill/>
        </p:spPr>
        <p:txBody>
          <a:bodyPr wrap="square">
            <a:spAutoFit/>
          </a:bodyPr>
          <a:lstStyle/>
          <a:p>
            <a:pPr>
              <a:lnSpc>
                <a:spcPts val="4000"/>
              </a:lnSpc>
            </a:pPr>
            <a:r>
              <a:rPr lang="zh-CN" altLang="en-US" sz="2600" b="1" dirty="0">
                <a:latin typeface="微软雅黑" panose="020B0503020204020204" pitchFamily="34" charset="-122"/>
                <a:ea typeface="微软雅黑" panose="020B0503020204020204" pitchFamily="34" charset="-122"/>
                <a:sym typeface="Wingdings" panose="05000000000000000000" pitchFamily="2" charset="2"/>
              </a:rPr>
              <a:t>多周期</a:t>
            </a:r>
            <a:r>
              <a:rPr lang="en-US" altLang="zh-CN" sz="2600" b="1"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sz="2600" dirty="0">
                <a:latin typeface="微软雅黑" panose="020B0503020204020204" pitchFamily="34" charset="-122"/>
                <a:ea typeface="微软雅黑" panose="020B0503020204020204" pitchFamily="34" charset="-122"/>
                <a:sym typeface="Wingdings" panose="05000000000000000000" pitchFamily="2" charset="2"/>
              </a:rPr>
              <a:t>：把指令的执行分成多个阶段，每个阶段在一个机器周期内完成，因而机器周期较短，不同指令所用的周期数可以不同。</a:t>
            </a:r>
            <a:endParaRPr lang="en-US" altLang="zh-CN" sz="2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5794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69" y="13396"/>
            <a:ext cx="5358719"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pic>
        <p:nvPicPr>
          <p:cNvPr id="3" name="图片 2">
            <a:extLst>
              <a:ext uri="{FF2B5EF4-FFF2-40B4-BE49-F238E27FC236}">
                <a16:creationId xmlns:a16="http://schemas.microsoft.com/office/drawing/2014/main" id="{715BC797-9A89-4FBD-B568-E352BAD012EC}"/>
              </a:ext>
            </a:extLst>
          </p:cNvPr>
          <p:cNvPicPr>
            <a:picLocks noChangeAspect="1"/>
          </p:cNvPicPr>
          <p:nvPr/>
        </p:nvPicPr>
        <p:blipFill>
          <a:blip r:embed="rId3"/>
          <a:stretch>
            <a:fillRect/>
          </a:stretch>
        </p:blipFill>
        <p:spPr>
          <a:xfrm>
            <a:off x="0" y="1171022"/>
            <a:ext cx="12192000" cy="4515956"/>
          </a:xfrm>
          <a:prstGeom prst="rect">
            <a:avLst/>
          </a:prstGeom>
        </p:spPr>
      </p:pic>
    </p:spTree>
    <p:extLst>
      <p:ext uri="{BB962C8B-B14F-4D97-AF65-F5344CB8AC3E}">
        <p14:creationId xmlns:p14="http://schemas.microsoft.com/office/powerpoint/2010/main" val="449704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108284" y="0"/>
            <a:ext cx="184214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a:t>
            </a:r>
          </a:p>
        </p:txBody>
      </p:sp>
      <p:pic>
        <p:nvPicPr>
          <p:cNvPr id="9" name="图片 8">
            <a:extLst>
              <a:ext uri="{FF2B5EF4-FFF2-40B4-BE49-F238E27FC236}">
                <a16:creationId xmlns:a16="http://schemas.microsoft.com/office/drawing/2014/main" id="{EF3A53DD-6F82-4667-8E45-81528D30CAF4}"/>
              </a:ext>
            </a:extLst>
          </p:cNvPr>
          <p:cNvPicPr>
            <a:picLocks noChangeAspect="1"/>
          </p:cNvPicPr>
          <p:nvPr/>
        </p:nvPicPr>
        <p:blipFill>
          <a:blip r:embed="rId3"/>
          <a:stretch>
            <a:fillRect/>
          </a:stretch>
        </p:blipFill>
        <p:spPr>
          <a:xfrm>
            <a:off x="338889" y="1274315"/>
            <a:ext cx="11514221" cy="5688749"/>
          </a:xfrm>
          <a:prstGeom prst="rect">
            <a:avLst/>
          </a:prstGeom>
        </p:spPr>
      </p:pic>
      <p:sp>
        <p:nvSpPr>
          <p:cNvPr id="11" name="文本框 10">
            <a:extLst>
              <a:ext uri="{FF2B5EF4-FFF2-40B4-BE49-F238E27FC236}">
                <a16:creationId xmlns:a16="http://schemas.microsoft.com/office/drawing/2014/main" id="{690534F1-865B-4DD3-BC69-0377F900C1B7}"/>
              </a:ext>
            </a:extLst>
          </p:cNvPr>
          <p:cNvSpPr txBox="1"/>
          <p:nvPr/>
        </p:nvSpPr>
        <p:spPr>
          <a:xfrm>
            <a:off x="2319090" y="73986"/>
            <a:ext cx="3335752" cy="830997"/>
          </a:xfrm>
          <a:prstGeom prst="rect">
            <a:avLst/>
          </a:prstGeom>
          <a:noFill/>
        </p:spPr>
        <p:txBody>
          <a:bodyPr wrap="square">
            <a:spAutoFit/>
          </a:bodyPr>
          <a:lstStyle/>
          <a:p>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数据通路：数据在功能部件之间传送的路径</a:t>
            </a:r>
            <a:endParaRPr lang="zh-CN" altLang="en-US" dirty="0">
              <a:solidFill>
                <a:schemeClr val="accent1"/>
              </a:solidFill>
            </a:endParaRPr>
          </a:p>
        </p:txBody>
      </p:sp>
      <p:sp>
        <p:nvSpPr>
          <p:cNvPr id="12" name="文本框 11">
            <a:extLst>
              <a:ext uri="{FF2B5EF4-FFF2-40B4-BE49-F238E27FC236}">
                <a16:creationId xmlns:a16="http://schemas.microsoft.com/office/drawing/2014/main" id="{ADD135ED-C70C-4604-AB05-E1F4BE068D20}"/>
              </a:ext>
            </a:extLst>
          </p:cNvPr>
          <p:cNvSpPr txBox="1"/>
          <p:nvPr/>
        </p:nvSpPr>
        <p:spPr>
          <a:xfrm>
            <a:off x="6095999" y="73986"/>
            <a:ext cx="2841457" cy="1200329"/>
          </a:xfrm>
          <a:prstGeom prst="rect">
            <a:avLst/>
          </a:prstGeom>
          <a:noFill/>
        </p:spPr>
        <p:txBody>
          <a:bodyPr wrap="square">
            <a:spAutoFit/>
          </a:bodyPr>
          <a:lstStyle/>
          <a:p>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信息从哪里开始</a:t>
            </a:r>
            <a:endPar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中间经过哪些部件</a:t>
            </a:r>
            <a:endPar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最后传到哪里</a:t>
            </a:r>
            <a:endPar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BE90B992-615F-44FB-8E50-C6EA73B69741}"/>
              </a:ext>
            </a:extLst>
          </p:cNvPr>
          <p:cNvSpPr txBox="1"/>
          <p:nvPr/>
        </p:nvSpPr>
        <p:spPr>
          <a:xfrm>
            <a:off x="9097533" y="73986"/>
            <a:ext cx="2986183" cy="830997"/>
          </a:xfrm>
          <a:prstGeom prst="rect">
            <a:avLst/>
          </a:prstGeom>
          <a:noFill/>
        </p:spPr>
        <p:txBody>
          <a:bodyPr wrap="square">
            <a:spAutoFit/>
          </a:bodyPr>
          <a:lstStyle/>
          <a:p>
            <a:r>
              <a:rPr kumimoji="0" lang="zh-CN" altLang="en-US"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由控制部件产生的控制信号建立数据通路</a:t>
            </a:r>
            <a:endParaRPr kumimoji="0" lang="en-US" altLang="zh-CN" sz="2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386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连接符: 肘形 137">
            <a:extLst>
              <a:ext uri="{FF2B5EF4-FFF2-40B4-BE49-F238E27FC236}">
                <a16:creationId xmlns:a16="http://schemas.microsoft.com/office/drawing/2014/main" id="{C6936AEF-5ED8-4D30-8C73-B86D9B06DBC9}"/>
              </a:ext>
            </a:extLst>
          </p:cNvPr>
          <p:cNvCxnSpPr>
            <a:cxnSpLocks/>
            <a:stCxn id="95" idx="0"/>
          </p:cNvCxnSpPr>
          <p:nvPr/>
        </p:nvCxnSpPr>
        <p:spPr>
          <a:xfrm rot="5400000" flipH="1" flipV="1">
            <a:off x="3106242" y="727440"/>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BF2CE824-3B19-4C2C-A35F-946F3443E4A8}"/>
              </a:ext>
            </a:extLst>
          </p:cNvPr>
          <p:cNvSpPr txBox="1"/>
          <p:nvPr/>
        </p:nvSpPr>
        <p:spPr>
          <a:xfrm>
            <a:off x="3098840" y="727333"/>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IRi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8" name="箭头: 上下 7">
            <a:extLst>
              <a:ext uri="{FF2B5EF4-FFF2-40B4-BE49-F238E27FC236}">
                <a16:creationId xmlns:a16="http://schemas.microsoft.com/office/drawing/2014/main" id="{E0AFDD2D-D543-48B1-A82B-5D8C2847E09D}"/>
              </a:ext>
            </a:extLst>
          </p:cNvPr>
          <p:cNvSpPr/>
          <p:nvPr/>
        </p:nvSpPr>
        <p:spPr>
          <a:xfrm>
            <a:off x="4030582" y="59834"/>
            <a:ext cx="324626" cy="6798166"/>
          </a:xfrm>
          <a:prstGeom prst="up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6216BB82-363E-40D5-91CD-1DAB2AF8C33A}"/>
              </a:ext>
            </a:extLst>
          </p:cNvPr>
          <p:cNvSpPr/>
          <p:nvPr/>
        </p:nvSpPr>
        <p:spPr>
          <a:xfrm>
            <a:off x="1790285" y="17213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CU</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0F6E42EF-CE0B-48FF-8515-FCC2CE9CB410}"/>
              </a:ext>
            </a:extLst>
          </p:cNvPr>
          <p:cNvSpPr/>
          <p:nvPr/>
        </p:nvSpPr>
        <p:spPr>
          <a:xfrm>
            <a:off x="1790285" y="956188"/>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IR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7B49A5A1-6CBB-4090-95B8-5CAEB1E34248}"/>
              </a:ext>
            </a:extLst>
          </p:cNvPr>
          <p:cNvSpPr/>
          <p:nvPr/>
        </p:nvSpPr>
        <p:spPr>
          <a:xfrm>
            <a:off x="1790285" y="1740246"/>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PC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6F608D5B-8136-48CA-B4ED-15D8D54A3969}"/>
              </a:ext>
            </a:extLst>
          </p:cNvPr>
          <p:cNvSpPr/>
          <p:nvPr/>
        </p:nvSpPr>
        <p:spPr>
          <a:xfrm>
            <a:off x="1790285" y="2524304"/>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MAR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F667EC55-DFBB-4E11-BAC4-2EF72D6FCAC7}"/>
              </a:ext>
            </a:extLst>
          </p:cNvPr>
          <p:cNvSpPr/>
          <p:nvPr/>
        </p:nvSpPr>
        <p:spPr>
          <a:xfrm>
            <a:off x="1790285" y="3308362"/>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MDR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0C2E2868-1B0B-4D32-A7DF-6C313D6AFEDF}"/>
              </a:ext>
            </a:extLst>
          </p:cNvPr>
          <p:cNvSpPr/>
          <p:nvPr/>
        </p:nvSpPr>
        <p:spPr>
          <a:xfrm>
            <a:off x="1790285" y="409242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ACC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8C9C2B33-4381-490A-9C20-0EE9BDB4DAC4}"/>
              </a:ext>
            </a:extLst>
          </p:cNvPr>
          <p:cNvSpPr/>
          <p:nvPr/>
        </p:nvSpPr>
        <p:spPr>
          <a:xfrm>
            <a:off x="1790285" y="4876478"/>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Y</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0825B814-1975-4961-B746-771A62B0D932}"/>
              </a:ext>
            </a:extLst>
          </p:cNvPr>
          <p:cNvSpPr/>
          <p:nvPr/>
        </p:nvSpPr>
        <p:spPr>
          <a:xfrm>
            <a:off x="1790285" y="5660536"/>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ALU</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D303E26B-971F-4425-9E17-2BDEBA1964DA}"/>
              </a:ext>
            </a:extLst>
          </p:cNvPr>
          <p:cNvSpPr/>
          <p:nvPr/>
        </p:nvSpPr>
        <p:spPr>
          <a:xfrm>
            <a:off x="1790285" y="6444593"/>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Z</a:t>
            </a:r>
            <a:endParaRPr lang="zh-CN" altLang="en-US" sz="2400" dirty="0">
              <a:solidFill>
                <a:schemeClr val="tx1"/>
              </a:solidFill>
              <a:latin typeface="微软雅黑" panose="020B0503020204020204" pitchFamily="34" charset="-122"/>
              <a:ea typeface="微软雅黑" panose="020B0503020204020204" pitchFamily="34" charset="-122"/>
            </a:endParaRPr>
          </a:p>
        </p:txBody>
      </p:sp>
      <p:cxnSp>
        <p:nvCxnSpPr>
          <p:cNvPr id="103" name="直接箭头连接符 102">
            <a:extLst>
              <a:ext uri="{FF2B5EF4-FFF2-40B4-BE49-F238E27FC236}">
                <a16:creationId xmlns:a16="http://schemas.microsoft.com/office/drawing/2014/main" id="{7B560042-0FC5-4BB1-8D7E-7D2036568C2F}"/>
              </a:ext>
            </a:extLst>
          </p:cNvPr>
          <p:cNvCxnSpPr>
            <a:stCxn id="94" idx="0"/>
            <a:endCxn id="93" idx="2"/>
          </p:cNvCxnSpPr>
          <p:nvPr/>
        </p:nvCxnSpPr>
        <p:spPr>
          <a:xfrm flipV="1">
            <a:off x="2278772" y="517035"/>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C669AE9-7395-4F01-97FA-BF6DC8EA166F}"/>
              </a:ext>
            </a:extLst>
          </p:cNvPr>
          <p:cNvCxnSpPr>
            <a:stCxn id="94" idx="3"/>
          </p:cNvCxnSpPr>
          <p:nvPr/>
        </p:nvCxnSpPr>
        <p:spPr>
          <a:xfrm flipV="1">
            <a:off x="2767258" y="1128640"/>
            <a:ext cx="1332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E33019D2-3441-4BF7-9D1B-29362EE85FEF}"/>
              </a:ext>
            </a:extLst>
          </p:cNvPr>
          <p:cNvSpPr/>
          <p:nvPr/>
        </p:nvSpPr>
        <p:spPr>
          <a:xfrm>
            <a:off x="3134615" y="1062608"/>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5F013428-95B6-4F14-8C0E-0E40AF747D2E}"/>
              </a:ext>
            </a:extLst>
          </p:cNvPr>
          <p:cNvCxnSpPr>
            <a:cxnSpLocks/>
          </p:cNvCxnSpPr>
          <p:nvPr/>
        </p:nvCxnSpPr>
        <p:spPr>
          <a:xfrm>
            <a:off x="3206615" y="882896"/>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CADC98A-C706-41B8-B907-8FAD0615FA82}"/>
              </a:ext>
            </a:extLst>
          </p:cNvPr>
          <p:cNvSpPr txBox="1"/>
          <p:nvPr/>
        </p:nvSpPr>
        <p:spPr>
          <a:xfrm>
            <a:off x="3112808" y="1196559"/>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PCi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15" name="椭圆 114">
            <a:extLst>
              <a:ext uri="{FF2B5EF4-FFF2-40B4-BE49-F238E27FC236}">
                <a16:creationId xmlns:a16="http://schemas.microsoft.com/office/drawing/2014/main" id="{5A0F9943-EBF2-48A9-949F-EB5F5A858B55}"/>
              </a:ext>
            </a:extLst>
          </p:cNvPr>
          <p:cNvSpPr/>
          <p:nvPr/>
        </p:nvSpPr>
        <p:spPr>
          <a:xfrm>
            <a:off x="3141885" y="147254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箭头连接符 115">
            <a:extLst>
              <a:ext uri="{FF2B5EF4-FFF2-40B4-BE49-F238E27FC236}">
                <a16:creationId xmlns:a16="http://schemas.microsoft.com/office/drawing/2014/main" id="{0F3753F4-810F-4C86-B61A-64351CC43108}"/>
              </a:ext>
            </a:extLst>
          </p:cNvPr>
          <p:cNvCxnSpPr>
            <a:cxnSpLocks/>
          </p:cNvCxnSpPr>
          <p:nvPr/>
        </p:nvCxnSpPr>
        <p:spPr>
          <a:xfrm>
            <a:off x="3213885" y="1292829"/>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CEA7454-ECF8-40A4-836C-1BFF3A967692}"/>
              </a:ext>
            </a:extLst>
          </p:cNvPr>
          <p:cNvSpPr txBox="1"/>
          <p:nvPr/>
        </p:nvSpPr>
        <p:spPr>
          <a:xfrm>
            <a:off x="3161182" y="1672811"/>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PCo</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18" name="直接箭头连接符 117">
            <a:extLst>
              <a:ext uri="{FF2B5EF4-FFF2-40B4-BE49-F238E27FC236}">
                <a16:creationId xmlns:a16="http://schemas.microsoft.com/office/drawing/2014/main" id="{9F87952A-5F86-4570-B8D0-E03F3AB0D8DC}"/>
              </a:ext>
            </a:extLst>
          </p:cNvPr>
          <p:cNvCxnSpPr/>
          <p:nvPr/>
        </p:nvCxnSpPr>
        <p:spPr>
          <a:xfrm flipV="1">
            <a:off x="2765813" y="2026858"/>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椭圆 118">
            <a:extLst>
              <a:ext uri="{FF2B5EF4-FFF2-40B4-BE49-F238E27FC236}">
                <a16:creationId xmlns:a16="http://schemas.microsoft.com/office/drawing/2014/main" id="{20003BB3-6482-4388-A479-F6DBDF581470}"/>
              </a:ext>
            </a:extLst>
          </p:cNvPr>
          <p:cNvSpPr/>
          <p:nvPr/>
        </p:nvSpPr>
        <p:spPr>
          <a:xfrm>
            <a:off x="3133170" y="196082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箭头连接符 119">
            <a:extLst>
              <a:ext uri="{FF2B5EF4-FFF2-40B4-BE49-F238E27FC236}">
                <a16:creationId xmlns:a16="http://schemas.microsoft.com/office/drawing/2014/main" id="{DFD6C563-22E0-46DE-97CC-D14B8ED327AC}"/>
              </a:ext>
            </a:extLst>
          </p:cNvPr>
          <p:cNvCxnSpPr>
            <a:cxnSpLocks/>
          </p:cNvCxnSpPr>
          <p:nvPr/>
        </p:nvCxnSpPr>
        <p:spPr>
          <a:xfrm>
            <a:off x="3205170" y="1769082"/>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B08B534D-3865-47C2-AB1E-8081DE0ED5CE}"/>
              </a:ext>
            </a:extLst>
          </p:cNvPr>
          <p:cNvSpPr txBox="1"/>
          <p:nvPr/>
        </p:nvSpPr>
        <p:spPr>
          <a:xfrm>
            <a:off x="3178302" y="2191891"/>
            <a:ext cx="924472"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MARi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22" name="直接箭头连接符 121">
            <a:extLst>
              <a:ext uri="{FF2B5EF4-FFF2-40B4-BE49-F238E27FC236}">
                <a16:creationId xmlns:a16="http://schemas.microsoft.com/office/drawing/2014/main" id="{9050E055-F3FB-4946-8769-D0FC66B0CCBC}"/>
              </a:ext>
            </a:extLst>
          </p:cNvPr>
          <p:cNvCxnSpPr/>
          <p:nvPr/>
        </p:nvCxnSpPr>
        <p:spPr>
          <a:xfrm flipV="1">
            <a:off x="2774528" y="2593198"/>
            <a:ext cx="1332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椭圆 122">
            <a:extLst>
              <a:ext uri="{FF2B5EF4-FFF2-40B4-BE49-F238E27FC236}">
                <a16:creationId xmlns:a16="http://schemas.microsoft.com/office/drawing/2014/main" id="{FF41FF56-37F4-4D12-B506-C5B4DCC68FEA}"/>
              </a:ext>
            </a:extLst>
          </p:cNvPr>
          <p:cNvSpPr/>
          <p:nvPr/>
        </p:nvSpPr>
        <p:spPr>
          <a:xfrm>
            <a:off x="3141885" y="252716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箭头连接符 123">
            <a:extLst>
              <a:ext uri="{FF2B5EF4-FFF2-40B4-BE49-F238E27FC236}">
                <a16:creationId xmlns:a16="http://schemas.microsoft.com/office/drawing/2014/main" id="{8C2408BC-479A-49F2-A6AA-BD3F9A417F2B}"/>
              </a:ext>
            </a:extLst>
          </p:cNvPr>
          <p:cNvCxnSpPr>
            <a:cxnSpLocks/>
          </p:cNvCxnSpPr>
          <p:nvPr/>
        </p:nvCxnSpPr>
        <p:spPr>
          <a:xfrm>
            <a:off x="3213885" y="2347454"/>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C38B75AD-2D86-4B50-A406-263FAFAABE98}"/>
              </a:ext>
            </a:extLst>
          </p:cNvPr>
          <p:cNvCxnSpPr/>
          <p:nvPr/>
        </p:nvCxnSpPr>
        <p:spPr>
          <a:xfrm flipV="1">
            <a:off x="1285297" y="2696755"/>
            <a:ext cx="504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409F8159-15C3-4AE8-8082-F890B2DE6C24}"/>
              </a:ext>
            </a:extLst>
          </p:cNvPr>
          <p:cNvSpPr txBox="1"/>
          <p:nvPr/>
        </p:nvSpPr>
        <p:spPr>
          <a:xfrm>
            <a:off x="252658" y="2481311"/>
            <a:ext cx="1118169"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地址线</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40" name="连接符: 肘形 139">
            <a:extLst>
              <a:ext uri="{FF2B5EF4-FFF2-40B4-BE49-F238E27FC236}">
                <a16:creationId xmlns:a16="http://schemas.microsoft.com/office/drawing/2014/main" id="{86CC7B75-1DFD-408A-ABB8-A42ED8100EB3}"/>
              </a:ext>
            </a:extLst>
          </p:cNvPr>
          <p:cNvCxnSpPr>
            <a:cxnSpLocks/>
          </p:cNvCxnSpPr>
          <p:nvPr/>
        </p:nvCxnSpPr>
        <p:spPr>
          <a:xfrm rot="5400000" flipH="1" flipV="1">
            <a:off x="3114957" y="2275881"/>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ED9F371D-EC98-41A3-965D-9E98004F002D}"/>
              </a:ext>
            </a:extLst>
          </p:cNvPr>
          <p:cNvSpPr txBox="1"/>
          <p:nvPr/>
        </p:nvSpPr>
        <p:spPr>
          <a:xfrm>
            <a:off x="3157619" y="2745000"/>
            <a:ext cx="97629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MDRi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42" name="椭圆 141">
            <a:extLst>
              <a:ext uri="{FF2B5EF4-FFF2-40B4-BE49-F238E27FC236}">
                <a16:creationId xmlns:a16="http://schemas.microsoft.com/office/drawing/2014/main" id="{DB524EA8-239E-432A-8026-90338C55D14C}"/>
              </a:ext>
            </a:extLst>
          </p:cNvPr>
          <p:cNvSpPr/>
          <p:nvPr/>
        </p:nvSpPr>
        <p:spPr>
          <a:xfrm>
            <a:off x="3150600" y="302098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箭头连接符 142">
            <a:extLst>
              <a:ext uri="{FF2B5EF4-FFF2-40B4-BE49-F238E27FC236}">
                <a16:creationId xmlns:a16="http://schemas.microsoft.com/office/drawing/2014/main" id="{9392F685-3772-478F-A134-AEAD7E233A3D}"/>
              </a:ext>
            </a:extLst>
          </p:cNvPr>
          <p:cNvCxnSpPr>
            <a:cxnSpLocks/>
          </p:cNvCxnSpPr>
          <p:nvPr/>
        </p:nvCxnSpPr>
        <p:spPr>
          <a:xfrm>
            <a:off x="3222600" y="2841270"/>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FCE6C178-C076-41B4-9552-092F819F64C7}"/>
              </a:ext>
            </a:extLst>
          </p:cNvPr>
          <p:cNvSpPr txBox="1"/>
          <p:nvPr/>
        </p:nvSpPr>
        <p:spPr>
          <a:xfrm>
            <a:off x="3121768" y="3136360"/>
            <a:ext cx="111145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MDRo</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45" name="直接箭头连接符 144">
            <a:extLst>
              <a:ext uri="{FF2B5EF4-FFF2-40B4-BE49-F238E27FC236}">
                <a16:creationId xmlns:a16="http://schemas.microsoft.com/office/drawing/2014/main" id="{71B15B8D-5D6E-416D-AB1E-1B0BC28C6028}"/>
              </a:ext>
            </a:extLst>
          </p:cNvPr>
          <p:cNvCxnSpPr/>
          <p:nvPr/>
        </p:nvCxnSpPr>
        <p:spPr>
          <a:xfrm flipV="1">
            <a:off x="2774528" y="3503107"/>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6C03FE4F-CD15-409F-94D4-E2CFFC1B8546}"/>
              </a:ext>
            </a:extLst>
          </p:cNvPr>
          <p:cNvSpPr/>
          <p:nvPr/>
        </p:nvSpPr>
        <p:spPr>
          <a:xfrm>
            <a:off x="3141885" y="3437075"/>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146">
            <a:extLst>
              <a:ext uri="{FF2B5EF4-FFF2-40B4-BE49-F238E27FC236}">
                <a16:creationId xmlns:a16="http://schemas.microsoft.com/office/drawing/2014/main" id="{E8EDC554-21B8-4C61-9FBD-90C877447D55}"/>
              </a:ext>
            </a:extLst>
          </p:cNvPr>
          <p:cNvCxnSpPr>
            <a:cxnSpLocks/>
          </p:cNvCxnSpPr>
          <p:nvPr/>
        </p:nvCxnSpPr>
        <p:spPr>
          <a:xfrm>
            <a:off x="3213885" y="3245331"/>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连接符: 肘形 147">
            <a:extLst>
              <a:ext uri="{FF2B5EF4-FFF2-40B4-BE49-F238E27FC236}">
                <a16:creationId xmlns:a16="http://schemas.microsoft.com/office/drawing/2014/main" id="{D7D8D66D-B6EA-49DA-A4B5-83DD29DE3B50}"/>
              </a:ext>
            </a:extLst>
          </p:cNvPr>
          <p:cNvCxnSpPr>
            <a:cxnSpLocks/>
          </p:cNvCxnSpPr>
          <p:nvPr/>
        </p:nvCxnSpPr>
        <p:spPr>
          <a:xfrm rot="5400000" flipH="1" flipV="1">
            <a:off x="3106241" y="3055415"/>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FB82970C-6044-4002-A06A-456B75DD91BE}"/>
              </a:ext>
            </a:extLst>
          </p:cNvPr>
          <p:cNvSpPr txBox="1"/>
          <p:nvPr/>
        </p:nvSpPr>
        <p:spPr>
          <a:xfrm>
            <a:off x="3125066" y="3810586"/>
            <a:ext cx="91777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ACCi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50" name="椭圆 149">
            <a:extLst>
              <a:ext uri="{FF2B5EF4-FFF2-40B4-BE49-F238E27FC236}">
                <a16:creationId xmlns:a16="http://schemas.microsoft.com/office/drawing/2014/main" id="{EAC4C744-8C23-4690-8633-514C82F26329}"/>
              </a:ext>
            </a:extLst>
          </p:cNvPr>
          <p:cNvSpPr/>
          <p:nvPr/>
        </p:nvSpPr>
        <p:spPr>
          <a:xfrm>
            <a:off x="3141884" y="380051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箭头连接符 150">
            <a:extLst>
              <a:ext uri="{FF2B5EF4-FFF2-40B4-BE49-F238E27FC236}">
                <a16:creationId xmlns:a16="http://schemas.microsoft.com/office/drawing/2014/main" id="{A642CC6D-178E-4F8B-99EC-1A26C57A086C}"/>
              </a:ext>
            </a:extLst>
          </p:cNvPr>
          <p:cNvCxnSpPr>
            <a:cxnSpLocks/>
          </p:cNvCxnSpPr>
          <p:nvPr/>
        </p:nvCxnSpPr>
        <p:spPr>
          <a:xfrm flipV="1">
            <a:off x="3202308" y="3955421"/>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连接符: 肘形 156">
            <a:extLst>
              <a:ext uri="{FF2B5EF4-FFF2-40B4-BE49-F238E27FC236}">
                <a16:creationId xmlns:a16="http://schemas.microsoft.com/office/drawing/2014/main" id="{9A18E4E4-C9E7-41AD-BABF-85E3FEE3F927}"/>
              </a:ext>
            </a:extLst>
          </p:cNvPr>
          <p:cNvCxnSpPr>
            <a:stCxn id="98" idx="2"/>
          </p:cNvCxnSpPr>
          <p:nvPr/>
        </p:nvCxnSpPr>
        <p:spPr>
          <a:xfrm rot="16200000" flipH="1">
            <a:off x="3107427" y="3608670"/>
            <a:ext cx="170447" cy="182775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9C6FABCE-DC90-4EE8-8AC0-EB0DEF10A6C9}"/>
              </a:ext>
            </a:extLst>
          </p:cNvPr>
          <p:cNvSpPr txBox="1"/>
          <p:nvPr/>
        </p:nvSpPr>
        <p:spPr>
          <a:xfrm>
            <a:off x="3113053" y="4253448"/>
            <a:ext cx="1072042"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ACCo</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54" name="椭圆 153">
            <a:extLst>
              <a:ext uri="{FF2B5EF4-FFF2-40B4-BE49-F238E27FC236}">
                <a16:creationId xmlns:a16="http://schemas.microsoft.com/office/drawing/2014/main" id="{CDA9E7B4-BF92-4210-BBEF-6A2FAFAA29A3}"/>
              </a:ext>
            </a:extLst>
          </p:cNvPr>
          <p:cNvSpPr/>
          <p:nvPr/>
        </p:nvSpPr>
        <p:spPr>
          <a:xfrm>
            <a:off x="3133169" y="4541463"/>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A81307F2-9C8E-4F20-BC75-4AC44F9EAD18}"/>
              </a:ext>
            </a:extLst>
          </p:cNvPr>
          <p:cNvCxnSpPr>
            <a:cxnSpLocks/>
          </p:cNvCxnSpPr>
          <p:nvPr/>
        </p:nvCxnSpPr>
        <p:spPr>
          <a:xfrm>
            <a:off x="3205169" y="4349719"/>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8" name="文本框 157">
            <a:extLst>
              <a:ext uri="{FF2B5EF4-FFF2-40B4-BE49-F238E27FC236}">
                <a16:creationId xmlns:a16="http://schemas.microsoft.com/office/drawing/2014/main" id="{02FB4E6B-E80D-4F43-BC6F-E8484154F0B2}"/>
              </a:ext>
            </a:extLst>
          </p:cNvPr>
          <p:cNvSpPr txBox="1"/>
          <p:nvPr/>
        </p:nvSpPr>
        <p:spPr>
          <a:xfrm>
            <a:off x="3094533" y="4681703"/>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Yi</a:t>
            </a:r>
          </a:p>
        </p:txBody>
      </p:sp>
      <p:cxnSp>
        <p:nvCxnSpPr>
          <p:cNvPr id="159" name="直接箭头连接符 158">
            <a:extLst>
              <a:ext uri="{FF2B5EF4-FFF2-40B4-BE49-F238E27FC236}">
                <a16:creationId xmlns:a16="http://schemas.microsoft.com/office/drawing/2014/main" id="{A75E8701-F577-45E6-873D-C46A1FF185F3}"/>
              </a:ext>
            </a:extLst>
          </p:cNvPr>
          <p:cNvCxnSpPr/>
          <p:nvPr/>
        </p:nvCxnSpPr>
        <p:spPr>
          <a:xfrm flipV="1">
            <a:off x="2762951" y="5083010"/>
            <a:ext cx="1332000"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椭圆 159">
            <a:extLst>
              <a:ext uri="{FF2B5EF4-FFF2-40B4-BE49-F238E27FC236}">
                <a16:creationId xmlns:a16="http://schemas.microsoft.com/office/drawing/2014/main" id="{9DC9369E-C97C-4A1F-839E-882B650DD8A9}"/>
              </a:ext>
            </a:extLst>
          </p:cNvPr>
          <p:cNvSpPr/>
          <p:nvPr/>
        </p:nvSpPr>
        <p:spPr>
          <a:xfrm>
            <a:off x="3130308" y="500494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A5CB91F9-4AF7-4BA2-9554-E1B117008B7A}"/>
              </a:ext>
            </a:extLst>
          </p:cNvPr>
          <p:cNvCxnSpPr>
            <a:cxnSpLocks/>
          </p:cNvCxnSpPr>
          <p:nvPr/>
        </p:nvCxnSpPr>
        <p:spPr>
          <a:xfrm>
            <a:off x="3202308" y="4837266"/>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E7ED5AE7-C24C-4F7A-BC8B-68C2CA5991AD}"/>
              </a:ext>
            </a:extLst>
          </p:cNvPr>
          <p:cNvSpPr txBox="1"/>
          <p:nvPr/>
        </p:nvSpPr>
        <p:spPr>
          <a:xfrm>
            <a:off x="3140820" y="6239917"/>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Zo</a:t>
            </a:r>
          </a:p>
        </p:txBody>
      </p:sp>
      <p:cxnSp>
        <p:nvCxnSpPr>
          <p:cNvPr id="163" name="直接箭头连接符 162">
            <a:extLst>
              <a:ext uri="{FF2B5EF4-FFF2-40B4-BE49-F238E27FC236}">
                <a16:creationId xmlns:a16="http://schemas.microsoft.com/office/drawing/2014/main" id="{A0BD0556-69EB-41D1-B172-D116C4415D39}"/>
              </a:ext>
            </a:extLst>
          </p:cNvPr>
          <p:cNvCxnSpPr/>
          <p:nvPr/>
        </p:nvCxnSpPr>
        <p:spPr>
          <a:xfrm flipV="1">
            <a:off x="2745451" y="6593964"/>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椭圆 163">
            <a:extLst>
              <a:ext uri="{FF2B5EF4-FFF2-40B4-BE49-F238E27FC236}">
                <a16:creationId xmlns:a16="http://schemas.microsoft.com/office/drawing/2014/main" id="{328108B2-347D-45A1-813A-13A863632076}"/>
              </a:ext>
            </a:extLst>
          </p:cNvPr>
          <p:cNvSpPr/>
          <p:nvPr/>
        </p:nvSpPr>
        <p:spPr>
          <a:xfrm>
            <a:off x="3112808" y="652793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箭头连接符 164">
            <a:extLst>
              <a:ext uri="{FF2B5EF4-FFF2-40B4-BE49-F238E27FC236}">
                <a16:creationId xmlns:a16="http://schemas.microsoft.com/office/drawing/2014/main" id="{9B032664-1BCA-4BBA-87A6-729DAC1DFF8E}"/>
              </a:ext>
            </a:extLst>
          </p:cNvPr>
          <p:cNvCxnSpPr>
            <a:cxnSpLocks/>
          </p:cNvCxnSpPr>
          <p:nvPr/>
        </p:nvCxnSpPr>
        <p:spPr>
          <a:xfrm>
            <a:off x="3184808" y="6336188"/>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948E47FE-936B-460A-90E4-A44302920826}"/>
              </a:ext>
            </a:extLst>
          </p:cNvPr>
          <p:cNvCxnSpPr>
            <a:cxnSpLocks/>
          </p:cNvCxnSpPr>
          <p:nvPr/>
        </p:nvCxnSpPr>
        <p:spPr>
          <a:xfrm>
            <a:off x="2278771" y="6005440"/>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A9B05A37-D008-4ADF-AAC3-90409F3AECC7}"/>
              </a:ext>
            </a:extLst>
          </p:cNvPr>
          <p:cNvCxnSpPr>
            <a:cxnSpLocks/>
          </p:cNvCxnSpPr>
          <p:nvPr/>
        </p:nvCxnSpPr>
        <p:spPr>
          <a:xfrm>
            <a:off x="2287487" y="5221383"/>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4" name="连接符: 肘形 173">
            <a:extLst>
              <a:ext uri="{FF2B5EF4-FFF2-40B4-BE49-F238E27FC236}">
                <a16:creationId xmlns:a16="http://schemas.microsoft.com/office/drawing/2014/main" id="{688BF051-5834-49DC-BDCA-63D3105F7273}"/>
              </a:ext>
            </a:extLst>
          </p:cNvPr>
          <p:cNvCxnSpPr>
            <a:cxnSpLocks/>
          </p:cNvCxnSpPr>
          <p:nvPr/>
        </p:nvCxnSpPr>
        <p:spPr>
          <a:xfrm rot="5400000" flipH="1" flipV="1">
            <a:off x="3246783" y="4837429"/>
            <a:ext cx="185337" cy="1476000"/>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96DDE208-781F-478B-81C6-F3D50F48222E}"/>
              </a:ext>
            </a:extLst>
          </p:cNvPr>
          <p:cNvSpPr txBox="1"/>
          <p:nvPr/>
        </p:nvSpPr>
        <p:spPr>
          <a:xfrm>
            <a:off x="3108022" y="5454638"/>
            <a:ext cx="91777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ALUi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7" name="椭圆 176">
            <a:extLst>
              <a:ext uri="{FF2B5EF4-FFF2-40B4-BE49-F238E27FC236}">
                <a16:creationId xmlns:a16="http://schemas.microsoft.com/office/drawing/2014/main" id="{27859AEA-E305-4847-84DB-F8BCAEE9AF65}"/>
              </a:ext>
            </a:extLst>
          </p:cNvPr>
          <p:cNvSpPr/>
          <p:nvPr/>
        </p:nvSpPr>
        <p:spPr>
          <a:xfrm>
            <a:off x="3124840" y="540847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箭头连接符 177">
            <a:extLst>
              <a:ext uri="{FF2B5EF4-FFF2-40B4-BE49-F238E27FC236}">
                <a16:creationId xmlns:a16="http://schemas.microsoft.com/office/drawing/2014/main" id="{354574E4-B87D-444B-8039-C3F0D6A9E40C}"/>
              </a:ext>
            </a:extLst>
          </p:cNvPr>
          <p:cNvCxnSpPr>
            <a:cxnSpLocks/>
          </p:cNvCxnSpPr>
          <p:nvPr/>
        </p:nvCxnSpPr>
        <p:spPr>
          <a:xfrm flipV="1">
            <a:off x="3185264" y="5563377"/>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059E2BB-E860-4E8A-A9ED-57950E069C65}"/>
              </a:ext>
            </a:extLst>
          </p:cNvPr>
          <p:cNvCxnSpPr/>
          <p:nvPr/>
        </p:nvCxnSpPr>
        <p:spPr>
          <a:xfrm flipV="1">
            <a:off x="1285297" y="3459759"/>
            <a:ext cx="50400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2CB1EC37-C804-4408-8A6D-E3524BD3138D}"/>
              </a:ext>
            </a:extLst>
          </p:cNvPr>
          <p:cNvSpPr txBox="1"/>
          <p:nvPr/>
        </p:nvSpPr>
        <p:spPr>
          <a:xfrm>
            <a:off x="252658" y="3244315"/>
            <a:ext cx="1118169"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数据线</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81" name="直接箭头连接符 180">
            <a:extLst>
              <a:ext uri="{FF2B5EF4-FFF2-40B4-BE49-F238E27FC236}">
                <a16:creationId xmlns:a16="http://schemas.microsoft.com/office/drawing/2014/main" id="{D60C5E8E-1DA0-46ED-BEBB-8A2A998A45D3}"/>
              </a:ext>
            </a:extLst>
          </p:cNvPr>
          <p:cNvCxnSpPr/>
          <p:nvPr/>
        </p:nvCxnSpPr>
        <p:spPr>
          <a:xfrm flipV="1">
            <a:off x="1285297" y="5850789"/>
            <a:ext cx="504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22E0AF18-AF21-4F08-ABB5-EC1B43078570}"/>
              </a:ext>
            </a:extLst>
          </p:cNvPr>
          <p:cNvSpPr txBox="1"/>
          <p:nvPr/>
        </p:nvSpPr>
        <p:spPr>
          <a:xfrm>
            <a:off x="47192" y="5635345"/>
            <a:ext cx="1323636"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控制信号</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a16="http://schemas.microsoft.com/office/drawing/2014/main" id="{6C69592B-A5D6-4C7F-85C7-2A6881EE273F}"/>
              </a:ext>
            </a:extLst>
          </p:cNvPr>
          <p:cNvSpPr/>
          <p:nvPr/>
        </p:nvSpPr>
        <p:spPr>
          <a:xfrm>
            <a:off x="2910433" y="17213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时钟</a:t>
            </a:r>
          </a:p>
        </p:txBody>
      </p:sp>
      <p:cxnSp>
        <p:nvCxnSpPr>
          <p:cNvPr id="186" name="直接箭头连接符 185">
            <a:extLst>
              <a:ext uri="{FF2B5EF4-FFF2-40B4-BE49-F238E27FC236}">
                <a16:creationId xmlns:a16="http://schemas.microsoft.com/office/drawing/2014/main" id="{B346905D-0BD6-4DFC-B7F2-6E4BAA26AFFB}"/>
              </a:ext>
            </a:extLst>
          </p:cNvPr>
          <p:cNvCxnSpPr/>
          <p:nvPr/>
        </p:nvCxnSpPr>
        <p:spPr>
          <a:xfrm flipV="1">
            <a:off x="1285297" y="323528"/>
            <a:ext cx="504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文本框 186">
            <a:extLst>
              <a:ext uri="{FF2B5EF4-FFF2-40B4-BE49-F238E27FC236}">
                <a16:creationId xmlns:a16="http://schemas.microsoft.com/office/drawing/2014/main" id="{DFD83FA9-9C4D-45D9-B197-A58E8048A713}"/>
              </a:ext>
            </a:extLst>
          </p:cNvPr>
          <p:cNvSpPr txBox="1"/>
          <p:nvPr/>
        </p:nvSpPr>
        <p:spPr>
          <a:xfrm>
            <a:off x="47192" y="108084"/>
            <a:ext cx="132363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控制信号</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88" name="直接箭头连接符 187">
            <a:extLst>
              <a:ext uri="{FF2B5EF4-FFF2-40B4-BE49-F238E27FC236}">
                <a16:creationId xmlns:a16="http://schemas.microsoft.com/office/drawing/2014/main" id="{4D1682A7-B9A0-4A6F-A432-EEE308DB3847}"/>
              </a:ext>
            </a:extLst>
          </p:cNvPr>
          <p:cNvCxnSpPr/>
          <p:nvPr/>
        </p:nvCxnSpPr>
        <p:spPr>
          <a:xfrm flipV="1">
            <a:off x="1308183" y="1887508"/>
            <a:ext cx="504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7EA169B2-1660-4866-903D-9E8CD8DF4F1B}"/>
              </a:ext>
            </a:extLst>
          </p:cNvPr>
          <p:cNvSpPr txBox="1"/>
          <p:nvPr/>
        </p:nvSpPr>
        <p:spPr>
          <a:xfrm>
            <a:off x="835210" y="1672065"/>
            <a:ext cx="558504" cy="4277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+1</a:t>
            </a:r>
          </a:p>
        </p:txBody>
      </p:sp>
      <p:sp>
        <p:nvSpPr>
          <p:cNvPr id="190" name="文本框 189">
            <a:extLst>
              <a:ext uri="{FF2B5EF4-FFF2-40B4-BE49-F238E27FC236}">
                <a16:creationId xmlns:a16="http://schemas.microsoft.com/office/drawing/2014/main" id="{768F07ED-29DE-4128-9943-66541311D67C}"/>
              </a:ext>
            </a:extLst>
          </p:cNvPr>
          <p:cNvSpPr txBox="1"/>
          <p:nvPr/>
        </p:nvSpPr>
        <p:spPr>
          <a:xfrm>
            <a:off x="4399491" y="737845"/>
            <a:ext cx="7677603" cy="2242473"/>
          </a:xfrm>
          <a:prstGeom prst="rect">
            <a:avLst/>
          </a:prstGeom>
          <a:noFill/>
        </p:spPr>
        <p:txBody>
          <a:bodyPr wrap="square">
            <a:spAutoFit/>
          </a:bodyPr>
          <a:lstStyle/>
          <a:p>
            <a:pPr>
              <a:lnSpc>
                <a:spcPct val="150000"/>
              </a:lnSpc>
            </a:pP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 </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寄存器之间的数据传送</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nSpc>
                <a:spcPct val="150000"/>
              </a:lnSpc>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比如把</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PC</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内容送至</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MAR</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，传送流程及控制信号为</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(PC)Bus</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PCo</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有效，</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PC</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内容送总线</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BusMAR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MARi</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有效，总线内容送</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91" name="文本框 190">
            <a:extLst>
              <a:ext uri="{FF2B5EF4-FFF2-40B4-BE49-F238E27FC236}">
                <a16:creationId xmlns:a16="http://schemas.microsoft.com/office/drawing/2014/main" id="{80BF8F8A-EE3C-44E5-A1EA-455BF3F85C72}"/>
              </a:ext>
            </a:extLst>
          </p:cNvPr>
          <p:cNvSpPr txBox="1"/>
          <p:nvPr/>
        </p:nvSpPr>
        <p:spPr>
          <a:xfrm>
            <a:off x="4423002" y="3177463"/>
            <a:ext cx="7727369" cy="3350469"/>
          </a:xfrm>
          <a:prstGeom prst="rect">
            <a:avLst/>
          </a:prstGeom>
          <a:noFill/>
        </p:spPr>
        <p:txBody>
          <a:bodyPr wrap="square">
            <a:spAutoFit/>
          </a:bodyPr>
          <a:lstStyle/>
          <a:p>
            <a:pPr>
              <a:lnSpc>
                <a:spcPct val="150000"/>
              </a:lnSpc>
            </a:pP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 </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主存与</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CPU</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之间的数据传送</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nSpc>
                <a:spcPct val="150000"/>
              </a:lnSpc>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比如</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CPU</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从主存读取指令，传送流程及控制信号为：</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(PC)</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BusMAR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PCo</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和</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MARi</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 </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指令地址送</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a:t>
            </a: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1R</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CU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发出读命令（通过控制总线发出）</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M(MAR)MDR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MDRiE</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a:t>
            </a: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BusIR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MDRo</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和</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IRi</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有效，当前指令</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IR</a:t>
            </a:r>
          </a:p>
        </p:txBody>
      </p:sp>
      <p:sp>
        <p:nvSpPr>
          <p:cNvPr id="193" name="文本框 192">
            <a:extLst>
              <a:ext uri="{FF2B5EF4-FFF2-40B4-BE49-F238E27FC236}">
                <a16:creationId xmlns:a16="http://schemas.microsoft.com/office/drawing/2014/main" id="{8D678CF4-AD66-4258-A3B4-0CFB29997AC4}"/>
              </a:ext>
            </a:extLst>
          </p:cNvPr>
          <p:cNvSpPr txBox="1"/>
          <p:nvPr/>
        </p:nvSpPr>
        <p:spPr>
          <a:xfrm>
            <a:off x="5994650" y="-45804"/>
            <a:ext cx="184214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a:t>
            </a:r>
          </a:p>
        </p:txBody>
      </p:sp>
    </p:spTree>
    <p:extLst>
      <p:ext uri="{BB962C8B-B14F-4D97-AF65-F5344CB8AC3E}">
        <p14:creationId xmlns:p14="http://schemas.microsoft.com/office/powerpoint/2010/main" val="2475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500"/>
                                        <p:tgtEl>
                                          <p:spTgt spid="1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xEl>
                                              <p:pRg st="1" end="1"/>
                                            </p:txEl>
                                          </p:spTgt>
                                        </p:tgtEl>
                                        <p:attrNameLst>
                                          <p:attrName>style.visibility</p:attrName>
                                        </p:attrNameLst>
                                      </p:cBhvr>
                                      <p:to>
                                        <p:strVal val="visible"/>
                                      </p:to>
                                    </p:set>
                                    <p:animEffect transition="in" filter="fade">
                                      <p:cBhvr>
                                        <p:cTn id="12" dur="500"/>
                                        <p:tgtEl>
                                          <p:spTgt spid="1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Effect transition="in" filter="fade">
                                      <p:cBhvr>
                                        <p:cTn id="17" dur="500"/>
                                        <p:tgtEl>
                                          <p:spTgt spid="1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Effect transition="in" filter="fade">
                                      <p:cBhvr>
                                        <p:cTn id="22" dur="500"/>
                                        <p:tgtEl>
                                          <p:spTgt spid="1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xEl>
                                              <p:pRg st="0" end="0"/>
                                            </p:txEl>
                                          </p:spTgt>
                                        </p:tgtEl>
                                        <p:attrNameLst>
                                          <p:attrName>style.visibility</p:attrName>
                                        </p:attrNameLst>
                                      </p:cBhvr>
                                      <p:to>
                                        <p:strVal val="visible"/>
                                      </p:to>
                                    </p:set>
                                    <p:animEffect transition="in" filter="fade">
                                      <p:cBhvr>
                                        <p:cTn id="27" dur="500"/>
                                        <p:tgtEl>
                                          <p:spTgt spid="19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1">
                                            <p:txEl>
                                              <p:pRg st="1" end="1"/>
                                            </p:txEl>
                                          </p:spTgt>
                                        </p:tgtEl>
                                        <p:attrNameLst>
                                          <p:attrName>style.visibility</p:attrName>
                                        </p:attrNameLst>
                                      </p:cBhvr>
                                      <p:to>
                                        <p:strVal val="visible"/>
                                      </p:to>
                                    </p:set>
                                    <p:animEffect transition="in" filter="fade">
                                      <p:cBhvr>
                                        <p:cTn id="32" dur="500"/>
                                        <p:tgtEl>
                                          <p:spTgt spid="19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1">
                                            <p:txEl>
                                              <p:pRg st="2" end="2"/>
                                            </p:txEl>
                                          </p:spTgt>
                                        </p:tgtEl>
                                        <p:attrNameLst>
                                          <p:attrName>style.visibility</p:attrName>
                                        </p:attrNameLst>
                                      </p:cBhvr>
                                      <p:to>
                                        <p:strVal val="visible"/>
                                      </p:to>
                                    </p:set>
                                    <p:animEffect transition="in" filter="fade">
                                      <p:cBhvr>
                                        <p:cTn id="37" dur="500"/>
                                        <p:tgtEl>
                                          <p:spTgt spid="19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1">
                                            <p:txEl>
                                              <p:pRg st="3" end="3"/>
                                            </p:txEl>
                                          </p:spTgt>
                                        </p:tgtEl>
                                        <p:attrNameLst>
                                          <p:attrName>style.visibility</p:attrName>
                                        </p:attrNameLst>
                                      </p:cBhvr>
                                      <p:to>
                                        <p:strVal val="visible"/>
                                      </p:to>
                                    </p:set>
                                    <p:animEffect transition="in" filter="fade">
                                      <p:cBhvr>
                                        <p:cTn id="42" dur="500"/>
                                        <p:tgtEl>
                                          <p:spTgt spid="19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xEl>
                                              <p:pRg st="4" end="4"/>
                                            </p:txEl>
                                          </p:spTgt>
                                        </p:tgtEl>
                                        <p:attrNameLst>
                                          <p:attrName>style.visibility</p:attrName>
                                        </p:attrNameLst>
                                      </p:cBhvr>
                                      <p:to>
                                        <p:strVal val="visible"/>
                                      </p:to>
                                    </p:set>
                                    <p:animEffect transition="in" filter="fade">
                                      <p:cBhvr>
                                        <p:cTn id="47" dur="500"/>
                                        <p:tgtEl>
                                          <p:spTgt spid="19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1">
                                            <p:txEl>
                                              <p:pRg st="5" end="5"/>
                                            </p:txEl>
                                          </p:spTgt>
                                        </p:tgtEl>
                                        <p:attrNameLst>
                                          <p:attrName>style.visibility</p:attrName>
                                        </p:attrNameLst>
                                      </p:cBhvr>
                                      <p:to>
                                        <p:strVal val="visible"/>
                                      </p:to>
                                    </p:set>
                                    <p:animEffect transition="in" filter="fade">
                                      <p:cBhvr>
                                        <p:cTn id="52" dur="500"/>
                                        <p:tgtEl>
                                          <p:spTgt spid="1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连接符: 肘形 137">
            <a:extLst>
              <a:ext uri="{FF2B5EF4-FFF2-40B4-BE49-F238E27FC236}">
                <a16:creationId xmlns:a16="http://schemas.microsoft.com/office/drawing/2014/main" id="{C6936AEF-5ED8-4D30-8C73-B86D9B06DBC9}"/>
              </a:ext>
            </a:extLst>
          </p:cNvPr>
          <p:cNvCxnSpPr>
            <a:cxnSpLocks/>
            <a:stCxn id="95" idx="0"/>
          </p:cNvCxnSpPr>
          <p:nvPr/>
        </p:nvCxnSpPr>
        <p:spPr>
          <a:xfrm rot="5400000" flipH="1" flipV="1">
            <a:off x="3106242" y="727440"/>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BF2CE824-3B19-4C2C-A35F-946F3443E4A8}"/>
              </a:ext>
            </a:extLst>
          </p:cNvPr>
          <p:cNvSpPr txBox="1"/>
          <p:nvPr/>
        </p:nvSpPr>
        <p:spPr>
          <a:xfrm>
            <a:off x="3098840" y="727333"/>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IRi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16E28C2-3817-4627-A490-EBEAC38915F5}"/>
              </a:ext>
            </a:extLst>
          </p:cNvPr>
          <p:cNvSpPr txBox="1"/>
          <p:nvPr/>
        </p:nvSpPr>
        <p:spPr>
          <a:xfrm>
            <a:off x="5994650" y="-45804"/>
            <a:ext cx="184214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a:t>
            </a:r>
          </a:p>
        </p:txBody>
      </p:sp>
      <p:sp>
        <p:nvSpPr>
          <p:cNvPr id="8" name="箭头: 上下 7">
            <a:extLst>
              <a:ext uri="{FF2B5EF4-FFF2-40B4-BE49-F238E27FC236}">
                <a16:creationId xmlns:a16="http://schemas.microsoft.com/office/drawing/2014/main" id="{E0AFDD2D-D543-48B1-A82B-5D8C2847E09D}"/>
              </a:ext>
            </a:extLst>
          </p:cNvPr>
          <p:cNvSpPr/>
          <p:nvPr/>
        </p:nvSpPr>
        <p:spPr>
          <a:xfrm>
            <a:off x="4030582" y="59834"/>
            <a:ext cx="324626" cy="6798166"/>
          </a:xfrm>
          <a:prstGeom prst="up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6216BB82-363E-40D5-91CD-1DAB2AF8C33A}"/>
              </a:ext>
            </a:extLst>
          </p:cNvPr>
          <p:cNvSpPr/>
          <p:nvPr/>
        </p:nvSpPr>
        <p:spPr>
          <a:xfrm>
            <a:off x="1790285" y="17213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CU</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0F6E42EF-CE0B-48FF-8515-FCC2CE9CB410}"/>
              </a:ext>
            </a:extLst>
          </p:cNvPr>
          <p:cNvSpPr/>
          <p:nvPr/>
        </p:nvSpPr>
        <p:spPr>
          <a:xfrm>
            <a:off x="1790285" y="956188"/>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IR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7B49A5A1-6CBB-4090-95B8-5CAEB1E34248}"/>
              </a:ext>
            </a:extLst>
          </p:cNvPr>
          <p:cNvSpPr/>
          <p:nvPr/>
        </p:nvSpPr>
        <p:spPr>
          <a:xfrm>
            <a:off x="1790285" y="1740246"/>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PC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6F608D5B-8136-48CA-B4ED-15D8D54A3969}"/>
              </a:ext>
            </a:extLst>
          </p:cNvPr>
          <p:cNvSpPr/>
          <p:nvPr/>
        </p:nvSpPr>
        <p:spPr>
          <a:xfrm>
            <a:off x="1790285" y="2524304"/>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MAR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F667EC55-DFBB-4E11-BAC4-2EF72D6FCAC7}"/>
              </a:ext>
            </a:extLst>
          </p:cNvPr>
          <p:cNvSpPr/>
          <p:nvPr/>
        </p:nvSpPr>
        <p:spPr>
          <a:xfrm>
            <a:off x="1790285" y="3308362"/>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MDR</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0C2E2868-1B0B-4D32-A7DF-6C313D6AFEDF}"/>
              </a:ext>
            </a:extLst>
          </p:cNvPr>
          <p:cNvSpPr/>
          <p:nvPr/>
        </p:nvSpPr>
        <p:spPr>
          <a:xfrm>
            <a:off x="1790285" y="409242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ACC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8C9C2B33-4381-490A-9C20-0EE9BDB4DAC4}"/>
              </a:ext>
            </a:extLst>
          </p:cNvPr>
          <p:cNvSpPr/>
          <p:nvPr/>
        </p:nvSpPr>
        <p:spPr>
          <a:xfrm>
            <a:off x="1790285" y="4876478"/>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Y</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0825B814-1975-4961-B746-771A62B0D932}"/>
              </a:ext>
            </a:extLst>
          </p:cNvPr>
          <p:cNvSpPr/>
          <p:nvPr/>
        </p:nvSpPr>
        <p:spPr>
          <a:xfrm>
            <a:off x="1790285" y="5660536"/>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ALU</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D303E26B-971F-4425-9E17-2BDEBA1964DA}"/>
              </a:ext>
            </a:extLst>
          </p:cNvPr>
          <p:cNvSpPr/>
          <p:nvPr/>
        </p:nvSpPr>
        <p:spPr>
          <a:xfrm>
            <a:off x="1790285" y="6444593"/>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Z</a:t>
            </a:r>
            <a:endParaRPr lang="zh-CN" altLang="en-US" sz="2400" dirty="0">
              <a:solidFill>
                <a:schemeClr val="tx1"/>
              </a:solidFill>
              <a:latin typeface="微软雅黑" panose="020B0503020204020204" pitchFamily="34" charset="-122"/>
              <a:ea typeface="微软雅黑" panose="020B0503020204020204" pitchFamily="34" charset="-122"/>
            </a:endParaRPr>
          </a:p>
        </p:txBody>
      </p:sp>
      <p:cxnSp>
        <p:nvCxnSpPr>
          <p:cNvPr id="103" name="直接箭头连接符 102">
            <a:extLst>
              <a:ext uri="{FF2B5EF4-FFF2-40B4-BE49-F238E27FC236}">
                <a16:creationId xmlns:a16="http://schemas.microsoft.com/office/drawing/2014/main" id="{7B560042-0FC5-4BB1-8D7E-7D2036568C2F}"/>
              </a:ext>
            </a:extLst>
          </p:cNvPr>
          <p:cNvCxnSpPr>
            <a:stCxn id="94" idx="0"/>
            <a:endCxn id="93" idx="2"/>
          </p:cNvCxnSpPr>
          <p:nvPr/>
        </p:nvCxnSpPr>
        <p:spPr>
          <a:xfrm flipV="1">
            <a:off x="2278772" y="517035"/>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C669AE9-7395-4F01-97FA-BF6DC8EA166F}"/>
              </a:ext>
            </a:extLst>
          </p:cNvPr>
          <p:cNvCxnSpPr>
            <a:stCxn id="94" idx="3"/>
          </p:cNvCxnSpPr>
          <p:nvPr/>
        </p:nvCxnSpPr>
        <p:spPr>
          <a:xfrm flipV="1">
            <a:off x="2767258" y="1128640"/>
            <a:ext cx="1332000"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E33019D2-3441-4BF7-9D1B-29362EE85FEF}"/>
              </a:ext>
            </a:extLst>
          </p:cNvPr>
          <p:cNvSpPr/>
          <p:nvPr/>
        </p:nvSpPr>
        <p:spPr>
          <a:xfrm>
            <a:off x="3134615" y="1062608"/>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5F013428-95B6-4F14-8C0E-0E40AF747D2E}"/>
              </a:ext>
            </a:extLst>
          </p:cNvPr>
          <p:cNvCxnSpPr>
            <a:cxnSpLocks/>
          </p:cNvCxnSpPr>
          <p:nvPr/>
        </p:nvCxnSpPr>
        <p:spPr>
          <a:xfrm>
            <a:off x="3206615" y="882896"/>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9CADC98A-C706-41B8-B907-8FAD0615FA82}"/>
              </a:ext>
            </a:extLst>
          </p:cNvPr>
          <p:cNvSpPr txBox="1"/>
          <p:nvPr/>
        </p:nvSpPr>
        <p:spPr>
          <a:xfrm>
            <a:off x="3112808" y="1196559"/>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PCi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15" name="椭圆 114">
            <a:extLst>
              <a:ext uri="{FF2B5EF4-FFF2-40B4-BE49-F238E27FC236}">
                <a16:creationId xmlns:a16="http://schemas.microsoft.com/office/drawing/2014/main" id="{5A0F9943-EBF2-48A9-949F-EB5F5A858B55}"/>
              </a:ext>
            </a:extLst>
          </p:cNvPr>
          <p:cNvSpPr/>
          <p:nvPr/>
        </p:nvSpPr>
        <p:spPr>
          <a:xfrm>
            <a:off x="3141885" y="1472541"/>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箭头连接符 115">
            <a:extLst>
              <a:ext uri="{FF2B5EF4-FFF2-40B4-BE49-F238E27FC236}">
                <a16:creationId xmlns:a16="http://schemas.microsoft.com/office/drawing/2014/main" id="{0F3753F4-810F-4C86-B61A-64351CC43108}"/>
              </a:ext>
            </a:extLst>
          </p:cNvPr>
          <p:cNvCxnSpPr>
            <a:cxnSpLocks/>
          </p:cNvCxnSpPr>
          <p:nvPr/>
        </p:nvCxnSpPr>
        <p:spPr>
          <a:xfrm>
            <a:off x="3213885" y="1292829"/>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CEA7454-ECF8-40A4-836C-1BFF3A967692}"/>
              </a:ext>
            </a:extLst>
          </p:cNvPr>
          <p:cNvSpPr txBox="1"/>
          <p:nvPr/>
        </p:nvSpPr>
        <p:spPr>
          <a:xfrm>
            <a:off x="3161182" y="1672811"/>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PCo</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18" name="直接箭头连接符 117">
            <a:extLst>
              <a:ext uri="{FF2B5EF4-FFF2-40B4-BE49-F238E27FC236}">
                <a16:creationId xmlns:a16="http://schemas.microsoft.com/office/drawing/2014/main" id="{9F87952A-5F86-4570-B8D0-E03F3AB0D8DC}"/>
              </a:ext>
            </a:extLst>
          </p:cNvPr>
          <p:cNvCxnSpPr/>
          <p:nvPr/>
        </p:nvCxnSpPr>
        <p:spPr>
          <a:xfrm flipV="1">
            <a:off x="2765813" y="2026858"/>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椭圆 118">
            <a:extLst>
              <a:ext uri="{FF2B5EF4-FFF2-40B4-BE49-F238E27FC236}">
                <a16:creationId xmlns:a16="http://schemas.microsoft.com/office/drawing/2014/main" id="{20003BB3-6482-4388-A479-F6DBDF581470}"/>
              </a:ext>
            </a:extLst>
          </p:cNvPr>
          <p:cNvSpPr/>
          <p:nvPr/>
        </p:nvSpPr>
        <p:spPr>
          <a:xfrm>
            <a:off x="3133170" y="196082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箭头连接符 119">
            <a:extLst>
              <a:ext uri="{FF2B5EF4-FFF2-40B4-BE49-F238E27FC236}">
                <a16:creationId xmlns:a16="http://schemas.microsoft.com/office/drawing/2014/main" id="{DFD6C563-22E0-46DE-97CC-D14B8ED327AC}"/>
              </a:ext>
            </a:extLst>
          </p:cNvPr>
          <p:cNvCxnSpPr>
            <a:cxnSpLocks/>
          </p:cNvCxnSpPr>
          <p:nvPr/>
        </p:nvCxnSpPr>
        <p:spPr>
          <a:xfrm>
            <a:off x="3205170" y="1769082"/>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B08B534D-3865-47C2-AB1E-8081DE0ED5CE}"/>
              </a:ext>
            </a:extLst>
          </p:cNvPr>
          <p:cNvSpPr txBox="1"/>
          <p:nvPr/>
        </p:nvSpPr>
        <p:spPr>
          <a:xfrm>
            <a:off x="3178302" y="2191891"/>
            <a:ext cx="924472"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MARi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22" name="直接箭头连接符 121">
            <a:extLst>
              <a:ext uri="{FF2B5EF4-FFF2-40B4-BE49-F238E27FC236}">
                <a16:creationId xmlns:a16="http://schemas.microsoft.com/office/drawing/2014/main" id="{9050E055-F3FB-4946-8769-D0FC66B0CCBC}"/>
              </a:ext>
            </a:extLst>
          </p:cNvPr>
          <p:cNvCxnSpPr/>
          <p:nvPr/>
        </p:nvCxnSpPr>
        <p:spPr>
          <a:xfrm flipV="1">
            <a:off x="2774528" y="2593198"/>
            <a:ext cx="1332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椭圆 122">
            <a:extLst>
              <a:ext uri="{FF2B5EF4-FFF2-40B4-BE49-F238E27FC236}">
                <a16:creationId xmlns:a16="http://schemas.microsoft.com/office/drawing/2014/main" id="{FF41FF56-37F4-4D12-B506-C5B4DCC68FEA}"/>
              </a:ext>
            </a:extLst>
          </p:cNvPr>
          <p:cNvSpPr/>
          <p:nvPr/>
        </p:nvSpPr>
        <p:spPr>
          <a:xfrm>
            <a:off x="3141885" y="252716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箭头连接符 123">
            <a:extLst>
              <a:ext uri="{FF2B5EF4-FFF2-40B4-BE49-F238E27FC236}">
                <a16:creationId xmlns:a16="http://schemas.microsoft.com/office/drawing/2014/main" id="{8C2408BC-479A-49F2-A6AA-BD3F9A417F2B}"/>
              </a:ext>
            </a:extLst>
          </p:cNvPr>
          <p:cNvCxnSpPr>
            <a:cxnSpLocks/>
          </p:cNvCxnSpPr>
          <p:nvPr/>
        </p:nvCxnSpPr>
        <p:spPr>
          <a:xfrm>
            <a:off x="3213885" y="2347454"/>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C38B75AD-2D86-4B50-A406-263FAFAABE98}"/>
              </a:ext>
            </a:extLst>
          </p:cNvPr>
          <p:cNvCxnSpPr/>
          <p:nvPr/>
        </p:nvCxnSpPr>
        <p:spPr>
          <a:xfrm flipV="1">
            <a:off x="1285297" y="2696755"/>
            <a:ext cx="504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409F8159-15C3-4AE8-8082-F890B2DE6C24}"/>
              </a:ext>
            </a:extLst>
          </p:cNvPr>
          <p:cNvSpPr txBox="1"/>
          <p:nvPr/>
        </p:nvSpPr>
        <p:spPr>
          <a:xfrm>
            <a:off x="252658" y="2481311"/>
            <a:ext cx="1118169"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地址线</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40" name="连接符: 肘形 139">
            <a:extLst>
              <a:ext uri="{FF2B5EF4-FFF2-40B4-BE49-F238E27FC236}">
                <a16:creationId xmlns:a16="http://schemas.microsoft.com/office/drawing/2014/main" id="{86CC7B75-1DFD-408A-ABB8-A42ED8100EB3}"/>
              </a:ext>
            </a:extLst>
          </p:cNvPr>
          <p:cNvCxnSpPr>
            <a:cxnSpLocks/>
          </p:cNvCxnSpPr>
          <p:nvPr/>
        </p:nvCxnSpPr>
        <p:spPr>
          <a:xfrm rot="5400000" flipH="1" flipV="1">
            <a:off x="3114957" y="2275881"/>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ED9F371D-EC98-41A3-965D-9E98004F002D}"/>
              </a:ext>
            </a:extLst>
          </p:cNvPr>
          <p:cNvSpPr txBox="1"/>
          <p:nvPr/>
        </p:nvSpPr>
        <p:spPr>
          <a:xfrm>
            <a:off x="3157619" y="2745000"/>
            <a:ext cx="97629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MDRi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42" name="椭圆 141">
            <a:extLst>
              <a:ext uri="{FF2B5EF4-FFF2-40B4-BE49-F238E27FC236}">
                <a16:creationId xmlns:a16="http://schemas.microsoft.com/office/drawing/2014/main" id="{DB524EA8-239E-432A-8026-90338C55D14C}"/>
              </a:ext>
            </a:extLst>
          </p:cNvPr>
          <p:cNvSpPr/>
          <p:nvPr/>
        </p:nvSpPr>
        <p:spPr>
          <a:xfrm>
            <a:off x="3150600" y="302098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箭头连接符 142">
            <a:extLst>
              <a:ext uri="{FF2B5EF4-FFF2-40B4-BE49-F238E27FC236}">
                <a16:creationId xmlns:a16="http://schemas.microsoft.com/office/drawing/2014/main" id="{9392F685-3772-478F-A134-AEAD7E233A3D}"/>
              </a:ext>
            </a:extLst>
          </p:cNvPr>
          <p:cNvCxnSpPr>
            <a:cxnSpLocks/>
          </p:cNvCxnSpPr>
          <p:nvPr/>
        </p:nvCxnSpPr>
        <p:spPr>
          <a:xfrm>
            <a:off x="3222600" y="2841270"/>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FCE6C178-C076-41B4-9552-092F819F64C7}"/>
              </a:ext>
            </a:extLst>
          </p:cNvPr>
          <p:cNvSpPr txBox="1"/>
          <p:nvPr/>
        </p:nvSpPr>
        <p:spPr>
          <a:xfrm>
            <a:off x="3121768" y="3149060"/>
            <a:ext cx="111145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MDRo</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45" name="直接箭头连接符 144">
            <a:extLst>
              <a:ext uri="{FF2B5EF4-FFF2-40B4-BE49-F238E27FC236}">
                <a16:creationId xmlns:a16="http://schemas.microsoft.com/office/drawing/2014/main" id="{71B15B8D-5D6E-416D-AB1E-1B0BC28C6028}"/>
              </a:ext>
            </a:extLst>
          </p:cNvPr>
          <p:cNvCxnSpPr/>
          <p:nvPr/>
        </p:nvCxnSpPr>
        <p:spPr>
          <a:xfrm flipV="1">
            <a:off x="2774528" y="3503107"/>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6C03FE4F-CD15-409F-94D4-E2CFFC1B8546}"/>
              </a:ext>
            </a:extLst>
          </p:cNvPr>
          <p:cNvSpPr/>
          <p:nvPr/>
        </p:nvSpPr>
        <p:spPr>
          <a:xfrm>
            <a:off x="3141885" y="3437075"/>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箭头连接符 146">
            <a:extLst>
              <a:ext uri="{FF2B5EF4-FFF2-40B4-BE49-F238E27FC236}">
                <a16:creationId xmlns:a16="http://schemas.microsoft.com/office/drawing/2014/main" id="{E8EDC554-21B8-4C61-9FBD-90C877447D55}"/>
              </a:ext>
            </a:extLst>
          </p:cNvPr>
          <p:cNvCxnSpPr>
            <a:cxnSpLocks/>
          </p:cNvCxnSpPr>
          <p:nvPr/>
        </p:nvCxnSpPr>
        <p:spPr>
          <a:xfrm>
            <a:off x="3213885" y="3245331"/>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连接符: 肘形 147">
            <a:extLst>
              <a:ext uri="{FF2B5EF4-FFF2-40B4-BE49-F238E27FC236}">
                <a16:creationId xmlns:a16="http://schemas.microsoft.com/office/drawing/2014/main" id="{D7D8D66D-B6EA-49DA-A4B5-83DD29DE3B50}"/>
              </a:ext>
            </a:extLst>
          </p:cNvPr>
          <p:cNvCxnSpPr>
            <a:cxnSpLocks/>
          </p:cNvCxnSpPr>
          <p:nvPr/>
        </p:nvCxnSpPr>
        <p:spPr>
          <a:xfrm rot="5400000" flipH="1" flipV="1">
            <a:off x="3106241" y="3055415"/>
            <a:ext cx="185337" cy="1840276"/>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FB82970C-6044-4002-A06A-456B75DD91BE}"/>
              </a:ext>
            </a:extLst>
          </p:cNvPr>
          <p:cNvSpPr txBox="1"/>
          <p:nvPr/>
        </p:nvSpPr>
        <p:spPr>
          <a:xfrm>
            <a:off x="3125066" y="3810586"/>
            <a:ext cx="91777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ACCi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50" name="椭圆 149">
            <a:extLst>
              <a:ext uri="{FF2B5EF4-FFF2-40B4-BE49-F238E27FC236}">
                <a16:creationId xmlns:a16="http://schemas.microsoft.com/office/drawing/2014/main" id="{EAC4C744-8C23-4690-8633-514C82F26329}"/>
              </a:ext>
            </a:extLst>
          </p:cNvPr>
          <p:cNvSpPr/>
          <p:nvPr/>
        </p:nvSpPr>
        <p:spPr>
          <a:xfrm>
            <a:off x="3141884" y="380051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箭头连接符 150">
            <a:extLst>
              <a:ext uri="{FF2B5EF4-FFF2-40B4-BE49-F238E27FC236}">
                <a16:creationId xmlns:a16="http://schemas.microsoft.com/office/drawing/2014/main" id="{A642CC6D-178E-4F8B-99EC-1A26C57A086C}"/>
              </a:ext>
            </a:extLst>
          </p:cNvPr>
          <p:cNvCxnSpPr>
            <a:cxnSpLocks/>
          </p:cNvCxnSpPr>
          <p:nvPr/>
        </p:nvCxnSpPr>
        <p:spPr>
          <a:xfrm flipV="1">
            <a:off x="3202308" y="3955421"/>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连接符: 肘形 156">
            <a:extLst>
              <a:ext uri="{FF2B5EF4-FFF2-40B4-BE49-F238E27FC236}">
                <a16:creationId xmlns:a16="http://schemas.microsoft.com/office/drawing/2014/main" id="{9A18E4E4-C9E7-41AD-BABF-85E3FEE3F927}"/>
              </a:ext>
            </a:extLst>
          </p:cNvPr>
          <p:cNvCxnSpPr>
            <a:stCxn id="98" idx="2"/>
          </p:cNvCxnSpPr>
          <p:nvPr/>
        </p:nvCxnSpPr>
        <p:spPr>
          <a:xfrm rot="16200000" flipH="1">
            <a:off x="3107427" y="3608670"/>
            <a:ext cx="170447" cy="182775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9C6FABCE-DC90-4EE8-8AC0-EB0DEF10A6C9}"/>
              </a:ext>
            </a:extLst>
          </p:cNvPr>
          <p:cNvSpPr txBox="1"/>
          <p:nvPr/>
        </p:nvSpPr>
        <p:spPr>
          <a:xfrm>
            <a:off x="3113053" y="4253448"/>
            <a:ext cx="1072042"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ACCo</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54" name="椭圆 153">
            <a:extLst>
              <a:ext uri="{FF2B5EF4-FFF2-40B4-BE49-F238E27FC236}">
                <a16:creationId xmlns:a16="http://schemas.microsoft.com/office/drawing/2014/main" id="{CDA9E7B4-BF92-4210-BBEF-6A2FAFAA29A3}"/>
              </a:ext>
            </a:extLst>
          </p:cNvPr>
          <p:cNvSpPr/>
          <p:nvPr/>
        </p:nvSpPr>
        <p:spPr>
          <a:xfrm>
            <a:off x="3133169" y="4541463"/>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A81307F2-9C8E-4F20-BC75-4AC44F9EAD18}"/>
              </a:ext>
            </a:extLst>
          </p:cNvPr>
          <p:cNvCxnSpPr>
            <a:cxnSpLocks/>
          </p:cNvCxnSpPr>
          <p:nvPr/>
        </p:nvCxnSpPr>
        <p:spPr>
          <a:xfrm>
            <a:off x="3205169" y="4349719"/>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8" name="文本框 157">
            <a:extLst>
              <a:ext uri="{FF2B5EF4-FFF2-40B4-BE49-F238E27FC236}">
                <a16:creationId xmlns:a16="http://schemas.microsoft.com/office/drawing/2014/main" id="{02FB4E6B-E80D-4F43-BC6F-E8484154F0B2}"/>
              </a:ext>
            </a:extLst>
          </p:cNvPr>
          <p:cNvSpPr txBox="1"/>
          <p:nvPr/>
        </p:nvSpPr>
        <p:spPr>
          <a:xfrm>
            <a:off x="3094533" y="4681703"/>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Yi</a:t>
            </a:r>
          </a:p>
        </p:txBody>
      </p:sp>
      <p:cxnSp>
        <p:nvCxnSpPr>
          <p:cNvPr id="159" name="直接箭头连接符 158">
            <a:extLst>
              <a:ext uri="{FF2B5EF4-FFF2-40B4-BE49-F238E27FC236}">
                <a16:creationId xmlns:a16="http://schemas.microsoft.com/office/drawing/2014/main" id="{A75E8701-F577-45E6-873D-C46A1FF185F3}"/>
              </a:ext>
            </a:extLst>
          </p:cNvPr>
          <p:cNvCxnSpPr/>
          <p:nvPr/>
        </p:nvCxnSpPr>
        <p:spPr>
          <a:xfrm flipV="1">
            <a:off x="2762951" y="5083010"/>
            <a:ext cx="1332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椭圆 159">
            <a:extLst>
              <a:ext uri="{FF2B5EF4-FFF2-40B4-BE49-F238E27FC236}">
                <a16:creationId xmlns:a16="http://schemas.microsoft.com/office/drawing/2014/main" id="{9DC9369E-C97C-4A1F-839E-882B650DD8A9}"/>
              </a:ext>
            </a:extLst>
          </p:cNvPr>
          <p:cNvSpPr/>
          <p:nvPr/>
        </p:nvSpPr>
        <p:spPr>
          <a:xfrm>
            <a:off x="3130308" y="5004946"/>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A5CB91F9-4AF7-4BA2-9554-E1B117008B7A}"/>
              </a:ext>
            </a:extLst>
          </p:cNvPr>
          <p:cNvCxnSpPr>
            <a:cxnSpLocks/>
          </p:cNvCxnSpPr>
          <p:nvPr/>
        </p:nvCxnSpPr>
        <p:spPr>
          <a:xfrm>
            <a:off x="3202308" y="4837266"/>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E7ED5AE7-C24C-4F7A-BC8B-68C2CA5991AD}"/>
              </a:ext>
            </a:extLst>
          </p:cNvPr>
          <p:cNvSpPr txBox="1"/>
          <p:nvPr/>
        </p:nvSpPr>
        <p:spPr>
          <a:xfrm>
            <a:off x="3140820" y="6239917"/>
            <a:ext cx="74295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Zo</a:t>
            </a:r>
          </a:p>
        </p:txBody>
      </p:sp>
      <p:cxnSp>
        <p:nvCxnSpPr>
          <p:cNvPr id="163" name="直接箭头连接符 162">
            <a:extLst>
              <a:ext uri="{FF2B5EF4-FFF2-40B4-BE49-F238E27FC236}">
                <a16:creationId xmlns:a16="http://schemas.microsoft.com/office/drawing/2014/main" id="{A0BD0556-69EB-41D1-B172-D116C4415D39}"/>
              </a:ext>
            </a:extLst>
          </p:cNvPr>
          <p:cNvCxnSpPr/>
          <p:nvPr/>
        </p:nvCxnSpPr>
        <p:spPr>
          <a:xfrm flipV="1">
            <a:off x="2745451" y="6593964"/>
            <a:ext cx="1332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椭圆 163">
            <a:extLst>
              <a:ext uri="{FF2B5EF4-FFF2-40B4-BE49-F238E27FC236}">
                <a16:creationId xmlns:a16="http://schemas.microsoft.com/office/drawing/2014/main" id="{328108B2-347D-45A1-813A-13A863632076}"/>
              </a:ext>
            </a:extLst>
          </p:cNvPr>
          <p:cNvSpPr/>
          <p:nvPr/>
        </p:nvSpPr>
        <p:spPr>
          <a:xfrm>
            <a:off x="3112808" y="652793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箭头连接符 164">
            <a:extLst>
              <a:ext uri="{FF2B5EF4-FFF2-40B4-BE49-F238E27FC236}">
                <a16:creationId xmlns:a16="http://schemas.microsoft.com/office/drawing/2014/main" id="{9B032664-1BCA-4BBA-87A6-729DAC1DFF8E}"/>
              </a:ext>
            </a:extLst>
          </p:cNvPr>
          <p:cNvCxnSpPr>
            <a:cxnSpLocks/>
          </p:cNvCxnSpPr>
          <p:nvPr/>
        </p:nvCxnSpPr>
        <p:spPr>
          <a:xfrm>
            <a:off x="3184808" y="6336188"/>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948E47FE-936B-460A-90E4-A44302920826}"/>
              </a:ext>
            </a:extLst>
          </p:cNvPr>
          <p:cNvCxnSpPr>
            <a:cxnSpLocks/>
          </p:cNvCxnSpPr>
          <p:nvPr/>
        </p:nvCxnSpPr>
        <p:spPr>
          <a:xfrm>
            <a:off x="2278771" y="6005440"/>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A9B05A37-D008-4ADF-AAC3-90409F3AECC7}"/>
              </a:ext>
            </a:extLst>
          </p:cNvPr>
          <p:cNvCxnSpPr>
            <a:cxnSpLocks/>
          </p:cNvCxnSpPr>
          <p:nvPr/>
        </p:nvCxnSpPr>
        <p:spPr>
          <a:xfrm>
            <a:off x="2287487" y="5221383"/>
            <a:ext cx="0" cy="439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4" name="连接符: 肘形 173">
            <a:extLst>
              <a:ext uri="{FF2B5EF4-FFF2-40B4-BE49-F238E27FC236}">
                <a16:creationId xmlns:a16="http://schemas.microsoft.com/office/drawing/2014/main" id="{688BF051-5834-49DC-BDCA-63D3105F7273}"/>
              </a:ext>
            </a:extLst>
          </p:cNvPr>
          <p:cNvCxnSpPr>
            <a:cxnSpLocks/>
          </p:cNvCxnSpPr>
          <p:nvPr/>
        </p:nvCxnSpPr>
        <p:spPr>
          <a:xfrm rot="5400000" flipH="1" flipV="1">
            <a:off x="3246783" y="4837429"/>
            <a:ext cx="185337" cy="1476000"/>
          </a:xfrm>
          <a:prstGeom prst="bentConnector2">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96DDE208-781F-478B-81C6-F3D50F48222E}"/>
              </a:ext>
            </a:extLst>
          </p:cNvPr>
          <p:cNvSpPr txBox="1"/>
          <p:nvPr/>
        </p:nvSpPr>
        <p:spPr>
          <a:xfrm>
            <a:off x="3108022" y="5454638"/>
            <a:ext cx="91777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err="1">
                <a:solidFill>
                  <a:prstClr val="black"/>
                </a:solidFill>
                <a:latin typeface="微软雅黑" panose="020B0503020204020204" pitchFamily="34" charset="-122"/>
                <a:ea typeface="微软雅黑" panose="020B0503020204020204" pitchFamily="34" charset="-122"/>
              </a:rPr>
              <a:t>ALUi</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7" name="椭圆 176">
            <a:extLst>
              <a:ext uri="{FF2B5EF4-FFF2-40B4-BE49-F238E27FC236}">
                <a16:creationId xmlns:a16="http://schemas.microsoft.com/office/drawing/2014/main" id="{27859AEA-E305-4847-84DB-F8BCAEE9AF65}"/>
              </a:ext>
            </a:extLst>
          </p:cNvPr>
          <p:cNvSpPr/>
          <p:nvPr/>
        </p:nvSpPr>
        <p:spPr>
          <a:xfrm>
            <a:off x="3124840" y="5408472"/>
            <a:ext cx="144000" cy="14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8" name="直接箭头连接符 177">
            <a:extLst>
              <a:ext uri="{FF2B5EF4-FFF2-40B4-BE49-F238E27FC236}">
                <a16:creationId xmlns:a16="http://schemas.microsoft.com/office/drawing/2014/main" id="{354574E4-B87D-444B-8039-C3F0D6A9E40C}"/>
              </a:ext>
            </a:extLst>
          </p:cNvPr>
          <p:cNvCxnSpPr>
            <a:cxnSpLocks/>
          </p:cNvCxnSpPr>
          <p:nvPr/>
        </p:nvCxnSpPr>
        <p:spPr>
          <a:xfrm flipV="1">
            <a:off x="3185264" y="5563377"/>
            <a:ext cx="0" cy="1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059E2BB-E860-4E8A-A9ED-57950E069C65}"/>
              </a:ext>
            </a:extLst>
          </p:cNvPr>
          <p:cNvCxnSpPr/>
          <p:nvPr/>
        </p:nvCxnSpPr>
        <p:spPr>
          <a:xfrm flipV="1">
            <a:off x="1285297" y="3459759"/>
            <a:ext cx="504000"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2CB1EC37-C804-4408-8A6D-E3524BD3138D}"/>
              </a:ext>
            </a:extLst>
          </p:cNvPr>
          <p:cNvSpPr txBox="1"/>
          <p:nvPr/>
        </p:nvSpPr>
        <p:spPr>
          <a:xfrm>
            <a:off x="252658" y="3244315"/>
            <a:ext cx="1118169"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地址线</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81" name="直接箭头连接符 180">
            <a:extLst>
              <a:ext uri="{FF2B5EF4-FFF2-40B4-BE49-F238E27FC236}">
                <a16:creationId xmlns:a16="http://schemas.microsoft.com/office/drawing/2014/main" id="{D60C5E8E-1DA0-46ED-BEBB-8A2A998A45D3}"/>
              </a:ext>
            </a:extLst>
          </p:cNvPr>
          <p:cNvCxnSpPr/>
          <p:nvPr/>
        </p:nvCxnSpPr>
        <p:spPr>
          <a:xfrm flipV="1">
            <a:off x="1285297" y="5850789"/>
            <a:ext cx="504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22E0AF18-AF21-4F08-ABB5-EC1B43078570}"/>
              </a:ext>
            </a:extLst>
          </p:cNvPr>
          <p:cNvSpPr txBox="1"/>
          <p:nvPr/>
        </p:nvSpPr>
        <p:spPr>
          <a:xfrm>
            <a:off x="47192" y="5635345"/>
            <a:ext cx="1323636"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控制信号</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a16="http://schemas.microsoft.com/office/drawing/2014/main" id="{6C69592B-A5D6-4C7F-85C7-2A6881EE273F}"/>
              </a:ext>
            </a:extLst>
          </p:cNvPr>
          <p:cNvSpPr/>
          <p:nvPr/>
        </p:nvSpPr>
        <p:spPr>
          <a:xfrm>
            <a:off x="2910433" y="172130"/>
            <a:ext cx="976973" cy="3449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时钟</a:t>
            </a:r>
          </a:p>
        </p:txBody>
      </p:sp>
      <p:cxnSp>
        <p:nvCxnSpPr>
          <p:cNvPr id="186" name="直接箭头连接符 185">
            <a:extLst>
              <a:ext uri="{FF2B5EF4-FFF2-40B4-BE49-F238E27FC236}">
                <a16:creationId xmlns:a16="http://schemas.microsoft.com/office/drawing/2014/main" id="{B346905D-0BD6-4DFC-B7F2-6E4BAA26AFFB}"/>
              </a:ext>
            </a:extLst>
          </p:cNvPr>
          <p:cNvCxnSpPr/>
          <p:nvPr/>
        </p:nvCxnSpPr>
        <p:spPr>
          <a:xfrm flipV="1">
            <a:off x="1285297" y="323528"/>
            <a:ext cx="504000" cy="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文本框 186">
            <a:extLst>
              <a:ext uri="{FF2B5EF4-FFF2-40B4-BE49-F238E27FC236}">
                <a16:creationId xmlns:a16="http://schemas.microsoft.com/office/drawing/2014/main" id="{DFD83FA9-9C4D-45D9-B197-A58E8048A713}"/>
              </a:ext>
            </a:extLst>
          </p:cNvPr>
          <p:cNvSpPr txBox="1"/>
          <p:nvPr/>
        </p:nvSpPr>
        <p:spPr>
          <a:xfrm>
            <a:off x="47192" y="108084"/>
            <a:ext cx="132363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200" dirty="0">
                <a:solidFill>
                  <a:prstClr val="black"/>
                </a:solidFill>
                <a:latin typeface="微软雅黑" panose="020B0503020204020204" pitchFamily="34" charset="-122"/>
                <a:ea typeface="微软雅黑" panose="020B0503020204020204" pitchFamily="34" charset="-122"/>
              </a:rPr>
              <a:t>控制信号</a:t>
            </a:r>
            <a:endParaRPr lang="en-US" altLang="zh-CN" sz="2200" dirty="0">
              <a:solidFill>
                <a:prstClr val="black"/>
              </a:solidFill>
              <a:latin typeface="微软雅黑" panose="020B0503020204020204" pitchFamily="34" charset="-122"/>
              <a:ea typeface="微软雅黑" panose="020B0503020204020204" pitchFamily="34" charset="-122"/>
            </a:endParaRPr>
          </a:p>
        </p:txBody>
      </p:sp>
      <p:cxnSp>
        <p:nvCxnSpPr>
          <p:cNvPr id="188" name="直接箭头连接符 187">
            <a:extLst>
              <a:ext uri="{FF2B5EF4-FFF2-40B4-BE49-F238E27FC236}">
                <a16:creationId xmlns:a16="http://schemas.microsoft.com/office/drawing/2014/main" id="{4D1682A7-B9A0-4A6F-A432-EEE308DB3847}"/>
              </a:ext>
            </a:extLst>
          </p:cNvPr>
          <p:cNvCxnSpPr/>
          <p:nvPr/>
        </p:nvCxnSpPr>
        <p:spPr>
          <a:xfrm flipV="1">
            <a:off x="1308183" y="1887508"/>
            <a:ext cx="504000" cy="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7EA169B2-1660-4866-903D-9E8CD8DF4F1B}"/>
              </a:ext>
            </a:extLst>
          </p:cNvPr>
          <p:cNvSpPr txBox="1"/>
          <p:nvPr/>
        </p:nvSpPr>
        <p:spPr>
          <a:xfrm>
            <a:off x="835210" y="1672065"/>
            <a:ext cx="558504" cy="4277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+1</a:t>
            </a:r>
          </a:p>
        </p:txBody>
      </p:sp>
      <p:sp>
        <p:nvSpPr>
          <p:cNvPr id="192" name="文本框 191">
            <a:extLst>
              <a:ext uri="{FF2B5EF4-FFF2-40B4-BE49-F238E27FC236}">
                <a16:creationId xmlns:a16="http://schemas.microsoft.com/office/drawing/2014/main" id="{A7510F1B-8478-4DB2-9D73-98CDE2A7E7C5}"/>
              </a:ext>
            </a:extLst>
          </p:cNvPr>
          <p:cNvSpPr txBox="1"/>
          <p:nvPr/>
        </p:nvSpPr>
        <p:spPr>
          <a:xfrm>
            <a:off x="4373887" y="1319833"/>
            <a:ext cx="7727369" cy="4459041"/>
          </a:xfrm>
          <a:prstGeom prst="rect">
            <a:avLst/>
          </a:prstGeom>
          <a:noFill/>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3</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执行算术或逻辑运算</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nSpc>
                <a:spcPct val="150000"/>
              </a:lnSpc>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比如一条加法指令，微操作序列及控制信号为：</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Ad(</a:t>
            </a: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MDR</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BusMAR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MDRo</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和</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MDRi</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1R</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CU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发出读命令</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M(MAR)MDR</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MDR</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iE</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有效</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a:t>
            </a:r>
            <a:r>
              <a:rPr kumimoji="0" lang="en-US" altLang="zh-CN" sz="2400" b="0"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BusY</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0" lang="en-US" altLang="zh-CN" sz="24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MDRo</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和</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Yi</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有效，操作数</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Y</a:t>
            </a:r>
          </a:p>
          <a:p>
            <a:pPr>
              <a:lnSpc>
                <a:spcPct val="150000"/>
              </a:lnSpc>
            </a:pPr>
            <a:r>
              <a:rPr lang="en-US" altLang="zh-CN" sz="2400" noProof="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(ACC)+(Y)Z</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noProof="0" dirty="0" err="1">
                <a:latin typeface="微软雅黑" panose="020B0503020204020204" pitchFamily="34" charset="-122"/>
                <a:ea typeface="微软雅黑" panose="020B0503020204020204" pitchFamily="34" charset="-122"/>
                <a:sym typeface="Wingdings" panose="05000000000000000000" pitchFamily="2" charset="2"/>
              </a:rPr>
              <a:t>ACCo</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和</a:t>
            </a:r>
            <a:r>
              <a:rPr lang="en-US" altLang="zh-CN" sz="2400" noProof="0" dirty="0" err="1">
                <a:latin typeface="微软雅黑" panose="020B0503020204020204" pitchFamily="34" charset="-122"/>
                <a:ea typeface="微软雅黑" panose="020B0503020204020204" pitchFamily="34" charset="-122"/>
                <a:sym typeface="Wingdings" panose="05000000000000000000" pitchFamily="2" charset="2"/>
              </a:rPr>
              <a:t>ALUi</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有效，</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CU</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向</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ALU</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发</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命令</a:t>
            </a:r>
            <a:endParaRPr lang="en-US" altLang="zh-CN" sz="2400" noProof="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noProof="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(Z)ACC</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		Zo</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和</a:t>
            </a:r>
            <a:r>
              <a:rPr lang="en-US" altLang="zh-CN" sz="2400" noProof="0" dirty="0" err="1">
                <a:latin typeface="微软雅黑" panose="020B0503020204020204" pitchFamily="34" charset="-122"/>
                <a:ea typeface="微软雅黑" panose="020B0503020204020204" pitchFamily="34" charset="-122"/>
                <a:sym typeface="Wingdings" panose="05000000000000000000" pitchFamily="2" charset="2"/>
              </a:rPr>
              <a:t>ACCi</a:t>
            </a:r>
            <a:r>
              <a:rPr lang="zh-CN" altLang="en-US" sz="2400" noProof="0" dirty="0">
                <a:latin typeface="微软雅黑" panose="020B0503020204020204" pitchFamily="34" charset="-122"/>
                <a:ea typeface="微软雅黑" panose="020B0503020204020204" pitchFamily="34" charset="-122"/>
                <a:sym typeface="Wingdings" panose="05000000000000000000" pitchFamily="2" charset="2"/>
              </a:rPr>
              <a:t>有效，结果</a:t>
            </a:r>
            <a:r>
              <a:rPr lang="en-US" altLang="zh-CN" sz="2400" noProof="0" dirty="0">
                <a:latin typeface="微软雅黑" panose="020B0503020204020204" pitchFamily="34" charset="-122"/>
                <a:ea typeface="微软雅黑" panose="020B0503020204020204" pitchFamily="34" charset="-122"/>
                <a:sym typeface="Wingdings" panose="05000000000000000000" pitchFamily="2" charset="2"/>
              </a:rPr>
              <a:t>ACC</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Tree>
    <p:extLst>
      <p:ext uri="{BB962C8B-B14F-4D97-AF65-F5344CB8AC3E}">
        <p14:creationId xmlns:p14="http://schemas.microsoft.com/office/powerpoint/2010/main" val="33958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Effect transition="in" filter="fade">
                                      <p:cBhvr>
                                        <p:cTn id="7" dur="500"/>
                                        <p:tgtEl>
                                          <p:spTgt spid="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Effect transition="in" filter="fade">
                                      <p:cBhvr>
                                        <p:cTn id="12" dur="500"/>
                                        <p:tgtEl>
                                          <p:spTgt spid="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xEl>
                                              <p:pRg st="2" end="2"/>
                                            </p:txEl>
                                          </p:spTgt>
                                        </p:tgtEl>
                                        <p:attrNameLst>
                                          <p:attrName>style.visibility</p:attrName>
                                        </p:attrNameLst>
                                      </p:cBhvr>
                                      <p:to>
                                        <p:strVal val="visible"/>
                                      </p:to>
                                    </p:set>
                                    <p:animEffect transition="in" filter="fade">
                                      <p:cBhvr>
                                        <p:cTn id="17" dur="500"/>
                                        <p:tgtEl>
                                          <p:spTgt spid="1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xEl>
                                              <p:pRg st="3" end="3"/>
                                            </p:txEl>
                                          </p:spTgt>
                                        </p:tgtEl>
                                        <p:attrNameLst>
                                          <p:attrName>style.visibility</p:attrName>
                                        </p:attrNameLst>
                                      </p:cBhvr>
                                      <p:to>
                                        <p:strVal val="visible"/>
                                      </p:to>
                                    </p:set>
                                    <p:animEffect transition="in" filter="fade">
                                      <p:cBhvr>
                                        <p:cTn id="22" dur="500"/>
                                        <p:tgtEl>
                                          <p:spTgt spid="1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2">
                                            <p:txEl>
                                              <p:pRg st="4" end="4"/>
                                            </p:txEl>
                                          </p:spTgt>
                                        </p:tgtEl>
                                        <p:attrNameLst>
                                          <p:attrName>style.visibility</p:attrName>
                                        </p:attrNameLst>
                                      </p:cBhvr>
                                      <p:to>
                                        <p:strVal val="visible"/>
                                      </p:to>
                                    </p:set>
                                    <p:animEffect transition="in" filter="fade">
                                      <p:cBhvr>
                                        <p:cTn id="27" dur="500"/>
                                        <p:tgtEl>
                                          <p:spTgt spid="1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2">
                                            <p:txEl>
                                              <p:pRg st="5" end="5"/>
                                            </p:txEl>
                                          </p:spTgt>
                                        </p:tgtEl>
                                        <p:attrNameLst>
                                          <p:attrName>style.visibility</p:attrName>
                                        </p:attrNameLst>
                                      </p:cBhvr>
                                      <p:to>
                                        <p:strVal val="visible"/>
                                      </p:to>
                                    </p:set>
                                    <p:animEffect transition="in" filter="fade">
                                      <p:cBhvr>
                                        <p:cTn id="32" dur="500"/>
                                        <p:tgtEl>
                                          <p:spTgt spid="1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2">
                                            <p:txEl>
                                              <p:pRg st="6" end="6"/>
                                            </p:txEl>
                                          </p:spTgt>
                                        </p:tgtEl>
                                        <p:attrNameLst>
                                          <p:attrName>style.visibility</p:attrName>
                                        </p:attrNameLst>
                                      </p:cBhvr>
                                      <p:to>
                                        <p:strVal val="visible"/>
                                      </p:to>
                                    </p:set>
                                    <p:animEffect transition="in" filter="fade">
                                      <p:cBhvr>
                                        <p:cTn id="37" dur="500"/>
                                        <p:tgtEl>
                                          <p:spTgt spid="1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xEl>
                                              <p:pRg st="7" end="7"/>
                                            </p:txEl>
                                          </p:spTgt>
                                        </p:tgtEl>
                                        <p:attrNameLst>
                                          <p:attrName>style.visibility</p:attrName>
                                        </p:attrNameLst>
                                      </p:cBhvr>
                                      <p:to>
                                        <p:strVal val="visible"/>
                                      </p:to>
                                    </p:set>
                                    <p:animEffect transition="in" filter="fade">
                                      <p:cBhvr>
                                        <p:cTn id="42" dur="500"/>
                                        <p:tgtEl>
                                          <p:spTgt spid="1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CPU</a:t>
            </a:r>
            <a:r>
              <a:rPr lang="zh-CN" altLang="en-US" sz="3200" dirty="0">
                <a:latin typeface="微软雅黑" panose="020B0503020204020204" pitchFamily="34" charset="-122"/>
                <a:ea typeface="微软雅黑" panose="020B0503020204020204" pitchFamily="34" charset="-122"/>
              </a:rPr>
              <a:t>的功能</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3250029" y="766613"/>
            <a:ext cx="8316329" cy="5685980"/>
          </a:xfrm>
          <a:prstGeom prst="rect">
            <a:avLst/>
          </a:prstGeom>
          <a:noFill/>
        </p:spPr>
        <p:txBody>
          <a:bodyPr wrap="square">
            <a:spAutoFit/>
          </a:bodyPr>
          <a:lstStyle/>
          <a:p>
            <a:pPr marL="514350" indent="-514350">
              <a:lnSpc>
                <a:spcPts val="4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指令控制</a:t>
            </a:r>
            <a:r>
              <a:rPr lang="zh-CN" altLang="en-US" sz="2600" dirty="0">
                <a:solidFill>
                  <a:prstClr val="black"/>
                </a:solidFill>
                <a:latin typeface="微软雅黑" panose="020B0503020204020204" pitchFamily="34" charset="-122"/>
                <a:ea typeface="微软雅黑" panose="020B0503020204020204" pitchFamily="34" charset="-122"/>
              </a:rPr>
              <a:t>：完成取指令、分析指令和执行指令的操作，即程序的顺序控制。</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操作控制</a:t>
            </a:r>
            <a:r>
              <a:rPr lang="zh-CN" altLang="en-US" sz="2600" dirty="0">
                <a:solidFill>
                  <a:prstClr val="black"/>
                </a:solidFill>
                <a:latin typeface="微软雅黑" panose="020B0503020204020204" pitchFamily="34" charset="-122"/>
                <a:ea typeface="微软雅黑" panose="020B0503020204020204" pitchFamily="34" charset="-122"/>
              </a:rPr>
              <a:t>：一条指令的功能往往是由若干操作信号的组合来实现。</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管理并产生由内存取出的每条指令的操作信号，把各种操作信号送往相应的部件，从而控制这些部件按指令的要求进行动作。</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时间控制</a:t>
            </a:r>
            <a:r>
              <a:rPr lang="zh-CN" altLang="en-US" sz="2600" dirty="0">
                <a:solidFill>
                  <a:prstClr val="black"/>
                </a:solidFill>
                <a:latin typeface="微软雅黑" panose="020B0503020204020204" pitchFamily="34" charset="-122"/>
                <a:ea typeface="微软雅黑" panose="020B0503020204020204" pitchFamily="34" charset="-122"/>
              </a:rPr>
              <a:t>：对各种操作加以时间上的控制。时间控制要为每条指令按时间顺序提供应有的控制信号。</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数据加工</a:t>
            </a:r>
            <a:r>
              <a:rPr lang="zh-CN" altLang="en-US" sz="2600" dirty="0">
                <a:solidFill>
                  <a:prstClr val="black"/>
                </a:solidFill>
                <a:latin typeface="微软雅黑" panose="020B0503020204020204" pitchFamily="34" charset="-122"/>
                <a:ea typeface="微软雅黑" panose="020B0503020204020204" pitchFamily="34" charset="-122"/>
              </a:rPr>
              <a:t>：对数据进行算术和逻辑运算。</a:t>
            </a:r>
            <a:endParaRPr lang="en-US" altLang="zh-CN" sz="2600" dirty="0">
              <a:solidFill>
                <a:prstClr val="black"/>
              </a:solidFill>
              <a:latin typeface="微软雅黑" panose="020B0503020204020204" pitchFamily="34" charset="-122"/>
              <a:ea typeface="微软雅黑" panose="020B0503020204020204" pitchFamily="34" charset="-122"/>
            </a:endParaRPr>
          </a:p>
          <a:p>
            <a:pPr marL="514350" indent="-514350">
              <a:lnSpc>
                <a:spcPts val="4000"/>
              </a:lnSpc>
              <a:buFont typeface="+mj-lt"/>
              <a:buAutoNum type="arabicPeriod"/>
            </a:pPr>
            <a:r>
              <a:rPr lang="zh-CN" altLang="en-US" sz="2600" b="1" dirty="0">
                <a:solidFill>
                  <a:prstClr val="black"/>
                </a:solidFill>
                <a:latin typeface="微软雅黑" panose="020B0503020204020204" pitchFamily="34" charset="-122"/>
                <a:ea typeface="微软雅黑" panose="020B0503020204020204" pitchFamily="34" charset="-122"/>
              </a:rPr>
              <a:t>中断处理</a:t>
            </a:r>
            <a:r>
              <a:rPr lang="zh-CN" altLang="en-US" sz="2600" dirty="0">
                <a:solidFill>
                  <a:prstClr val="black"/>
                </a:solidFill>
                <a:latin typeface="微软雅黑" panose="020B0503020204020204" pitchFamily="34" charset="-122"/>
                <a:ea typeface="微软雅黑" panose="020B0503020204020204" pitchFamily="34" charset="-122"/>
              </a:rPr>
              <a:t>：对计算机运行过程中出现的异常情况和特殊请求进行处理。</a:t>
            </a:r>
          </a:p>
        </p:txBody>
      </p:sp>
      <p:sp>
        <p:nvSpPr>
          <p:cNvPr id="2" name="矩形 1">
            <a:extLst>
              <a:ext uri="{FF2B5EF4-FFF2-40B4-BE49-F238E27FC236}">
                <a16:creationId xmlns:a16="http://schemas.microsoft.com/office/drawing/2014/main" id="{E74E1A85-5521-43BE-89BE-F2C8D09FE49D}"/>
              </a:ext>
            </a:extLst>
          </p:cNvPr>
          <p:cNvSpPr/>
          <p:nvPr/>
        </p:nvSpPr>
        <p:spPr>
          <a:xfrm>
            <a:off x="541421" y="1498664"/>
            <a:ext cx="2225842" cy="27057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EAFA0BC-5532-44D0-8185-2F725476A231}"/>
              </a:ext>
            </a:extLst>
          </p:cNvPr>
          <p:cNvSpPr/>
          <p:nvPr/>
        </p:nvSpPr>
        <p:spPr>
          <a:xfrm>
            <a:off x="862263" y="1987948"/>
            <a:ext cx="1592179" cy="5801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运算器</a:t>
            </a:r>
          </a:p>
        </p:txBody>
      </p:sp>
      <p:sp>
        <p:nvSpPr>
          <p:cNvPr id="8" name="矩形 7">
            <a:extLst>
              <a:ext uri="{FF2B5EF4-FFF2-40B4-BE49-F238E27FC236}">
                <a16:creationId xmlns:a16="http://schemas.microsoft.com/office/drawing/2014/main" id="{FF1377BA-B9EA-443F-9714-C8776A3FC759}"/>
              </a:ext>
            </a:extLst>
          </p:cNvPr>
          <p:cNvSpPr/>
          <p:nvPr/>
        </p:nvSpPr>
        <p:spPr>
          <a:xfrm>
            <a:off x="858252" y="3138916"/>
            <a:ext cx="1592179" cy="5801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控制器</a:t>
            </a:r>
          </a:p>
        </p:txBody>
      </p:sp>
      <p:sp>
        <p:nvSpPr>
          <p:cNvPr id="10" name="文本框 9">
            <a:extLst>
              <a:ext uri="{FF2B5EF4-FFF2-40B4-BE49-F238E27FC236}">
                <a16:creationId xmlns:a16="http://schemas.microsoft.com/office/drawing/2014/main" id="{2A553321-5C93-4F6A-97A9-9E46CC3F6F03}"/>
              </a:ext>
            </a:extLst>
          </p:cNvPr>
          <p:cNvSpPr txBox="1"/>
          <p:nvPr/>
        </p:nvSpPr>
        <p:spPr>
          <a:xfrm>
            <a:off x="1024187" y="4208367"/>
            <a:ext cx="1260308"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CPU</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5140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719498" y="-60286"/>
            <a:ext cx="271621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数据通路例题</a:t>
            </a:r>
          </a:p>
        </p:txBody>
      </p:sp>
      <p:pic>
        <p:nvPicPr>
          <p:cNvPr id="3" name="图片 2">
            <a:extLst>
              <a:ext uri="{FF2B5EF4-FFF2-40B4-BE49-F238E27FC236}">
                <a16:creationId xmlns:a16="http://schemas.microsoft.com/office/drawing/2014/main" id="{CCCF5653-876B-4E4B-BC5C-0E4B163EE1A2}"/>
              </a:ext>
            </a:extLst>
          </p:cNvPr>
          <p:cNvPicPr>
            <a:picLocks noChangeAspect="1"/>
          </p:cNvPicPr>
          <p:nvPr/>
        </p:nvPicPr>
        <p:blipFill>
          <a:blip r:embed="rId3"/>
          <a:stretch>
            <a:fillRect/>
          </a:stretch>
        </p:blipFill>
        <p:spPr>
          <a:xfrm>
            <a:off x="0" y="1639363"/>
            <a:ext cx="12155211" cy="5218637"/>
          </a:xfrm>
          <a:prstGeom prst="rect">
            <a:avLst/>
          </a:prstGeom>
        </p:spPr>
      </p:pic>
      <p:sp>
        <p:nvSpPr>
          <p:cNvPr id="192" name="文本框 191">
            <a:extLst>
              <a:ext uri="{FF2B5EF4-FFF2-40B4-BE49-F238E27FC236}">
                <a16:creationId xmlns:a16="http://schemas.microsoft.com/office/drawing/2014/main" id="{A7510F1B-8478-4DB2-9D73-98CDE2A7E7C5}"/>
              </a:ext>
            </a:extLst>
          </p:cNvPr>
          <p:cNvSpPr txBox="1"/>
          <p:nvPr/>
        </p:nvSpPr>
        <p:spPr>
          <a:xfrm>
            <a:off x="608003" y="538971"/>
            <a:ext cx="11279197" cy="1435136"/>
          </a:xfrm>
          <a:prstGeom prst="rect">
            <a:avLst/>
          </a:prstGeom>
          <a:noFill/>
        </p:spPr>
        <p:txBody>
          <a:bodyPr wrap="square">
            <a:spAutoFit/>
          </a:bodyPr>
          <a:lstStyle/>
          <a:p>
            <a:pPr>
              <a:lnSpc>
                <a:spcPts val="3600"/>
              </a:lnSpc>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P157</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例</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5.1</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：双总线结构机器的数据通路如下图所示：</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a:lnSpc>
                <a:spcPts val="3600"/>
              </a:lnSpc>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分析</a:t>
            </a:r>
            <a:r>
              <a:rPr lang="en-US" altLang="zh-CN" sz="2600" dirty="0">
                <a:latin typeface="微软雅黑" panose="020B0503020204020204" pitchFamily="34" charset="-122"/>
                <a:ea typeface="微软雅黑" panose="020B0503020204020204" pitchFamily="34" charset="-122"/>
              </a:rPr>
              <a:t> </a:t>
            </a:r>
            <a:r>
              <a:rPr lang="en-US" altLang="zh-CN" sz="2600" dirty="0">
                <a:solidFill>
                  <a:srgbClr val="00B0F0"/>
                </a:solidFill>
                <a:latin typeface="微软雅黑" panose="020B0503020204020204" pitchFamily="34" charset="-122"/>
                <a:ea typeface="微软雅黑" panose="020B0503020204020204" pitchFamily="34" charset="-122"/>
              </a:rPr>
              <a:t>ADD R2, R0  </a:t>
            </a:r>
            <a:r>
              <a:rPr lang="en-US" altLang="zh-CN" sz="2600" dirty="0">
                <a:latin typeface="微软雅黑" panose="020B0503020204020204" pitchFamily="34" charset="-122"/>
                <a:ea typeface="微软雅黑" panose="020B0503020204020204" pitchFamily="34" charset="-122"/>
              </a:rPr>
              <a:t>(R0=R0+R2)</a:t>
            </a:r>
          </a:p>
          <a:p>
            <a:pPr>
              <a:lnSpc>
                <a:spcPts val="3600"/>
              </a:lnSpc>
            </a:pPr>
            <a:r>
              <a:rPr lang="zh-CN" altLang="en-US" sz="2600" dirty="0">
                <a:latin typeface="微软雅黑" panose="020B0503020204020204" pitchFamily="34" charset="-122"/>
                <a:ea typeface="微软雅黑" panose="020B0503020204020204" pitchFamily="34" charset="-122"/>
              </a:rPr>
              <a:t>分析 </a:t>
            </a:r>
            <a:r>
              <a:rPr lang="en-US" altLang="zh-CN" sz="2600" dirty="0">
                <a:solidFill>
                  <a:srgbClr val="00B0F0"/>
                </a:solidFill>
                <a:latin typeface="微软雅黑" panose="020B0503020204020204" pitchFamily="34" charset="-122"/>
                <a:ea typeface="微软雅黑" panose="020B0503020204020204" pitchFamily="34" charset="-122"/>
              </a:rPr>
              <a:t>SUB  R1, R3  </a:t>
            </a:r>
            <a:r>
              <a:rPr lang="en-US" altLang="zh-CN" sz="2600" dirty="0">
                <a:latin typeface="微软雅黑" panose="020B0503020204020204" pitchFamily="34" charset="-122"/>
                <a:ea typeface="微软雅黑" panose="020B0503020204020204" pitchFamily="34" charset="-122"/>
              </a:rPr>
              <a:t>(R3=R3-R1)</a:t>
            </a:r>
          </a:p>
        </p:txBody>
      </p:sp>
      <p:sp>
        <p:nvSpPr>
          <p:cNvPr id="4" name="对话气泡: 矩形 3">
            <a:extLst>
              <a:ext uri="{FF2B5EF4-FFF2-40B4-BE49-F238E27FC236}">
                <a16:creationId xmlns:a16="http://schemas.microsoft.com/office/drawing/2014/main" id="{8624DDD6-F50B-4105-BAE2-B09BEAC5CBC5}"/>
              </a:ext>
            </a:extLst>
          </p:cNvPr>
          <p:cNvSpPr/>
          <p:nvPr/>
        </p:nvSpPr>
        <p:spPr>
          <a:xfrm>
            <a:off x="9273835" y="1176147"/>
            <a:ext cx="1566618" cy="926431"/>
          </a:xfrm>
          <a:prstGeom prst="wedgeRectCallout">
            <a:avLst>
              <a:gd name="adj1" fmla="val -66619"/>
              <a:gd name="adj2" fmla="val 100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微操作控制信号</a:t>
            </a:r>
          </a:p>
        </p:txBody>
      </p:sp>
    </p:spTree>
    <p:extLst>
      <p:ext uri="{BB962C8B-B14F-4D97-AF65-F5344CB8AC3E}">
        <p14:creationId xmlns:p14="http://schemas.microsoft.com/office/powerpoint/2010/main" val="36532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898332" y="0"/>
            <a:ext cx="271621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数据通路例题</a:t>
            </a:r>
          </a:p>
        </p:txBody>
      </p:sp>
      <p:pic>
        <p:nvPicPr>
          <p:cNvPr id="2" name="图片 1">
            <a:extLst>
              <a:ext uri="{FF2B5EF4-FFF2-40B4-BE49-F238E27FC236}">
                <a16:creationId xmlns:a16="http://schemas.microsoft.com/office/drawing/2014/main" id="{9A543B76-6DBB-44B6-BB26-8DE02F8610E4}"/>
              </a:ext>
            </a:extLst>
          </p:cNvPr>
          <p:cNvPicPr>
            <a:picLocks noChangeAspect="1"/>
          </p:cNvPicPr>
          <p:nvPr/>
        </p:nvPicPr>
        <p:blipFill rotWithShape="1">
          <a:blip r:embed="rId3"/>
          <a:srcRect r="49008"/>
          <a:stretch/>
        </p:blipFill>
        <p:spPr>
          <a:xfrm>
            <a:off x="349209" y="0"/>
            <a:ext cx="4274134" cy="6858000"/>
          </a:xfrm>
          <a:prstGeom prst="rect">
            <a:avLst/>
          </a:prstGeom>
        </p:spPr>
      </p:pic>
      <p:sp>
        <p:nvSpPr>
          <p:cNvPr id="5" name="文本框 4">
            <a:extLst>
              <a:ext uri="{FF2B5EF4-FFF2-40B4-BE49-F238E27FC236}">
                <a16:creationId xmlns:a16="http://schemas.microsoft.com/office/drawing/2014/main" id="{4F89D9D6-A0B5-4158-9CD7-B417D339F715}"/>
              </a:ext>
            </a:extLst>
          </p:cNvPr>
          <p:cNvSpPr txBox="1"/>
          <p:nvPr/>
        </p:nvSpPr>
        <p:spPr>
          <a:xfrm>
            <a:off x="3434555" y="5202958"/>
            <a:ext cx="2580899" cy="492443"/>
          </a:xfrm>
          <a:prstGeom prst="rect">
            <a:avLst/>
          </a:prstGeom>
          <a:solidFill>
            <a:schemeClr val="bg1"/>
          </a:solidFill>
        </p:spPr>
        <p:txBody>
          <a:bodyPr wrap="none" rtlCol="0">
            <a:spAutoFit/>
          </a:bodyPr>
          <a:lstStyle/>
          <a:p>
            <a:r>
              <a:rPr lang="en-US" altLang="zh-CN" sz="2600" dirty="0">
                <a:solidFill>
                  <a:srgbClr val="FF0000"/>
                </a:solidFill>
                <a:latin typeface="微软雅黑" panose="020B0503020204020204" pitchFamily="34" charset="-122"/>
                <a:ea typeface="微软雅黑" panose="020B0503020204020204" pitchFamily="34" charset="-122"/>
              </a:rPr>
              <a:t>+, </a:t>
            </a:r>
            <a:r>
              <a:rPr lang="en-US" altLang="zh-CN" sz="2600" dirty="0" err="1">
                <a:solidFill>
                  <a:srgbClr val="FF0000"/>
                </a:solidFill>
                <a:latin typeface="微软雅黑" panose="020B0503020204020204" pitchFamily="34" charset="-122"/>
                <a:ea typeface="微软雅黑" panose="020B0503020204020204" pitchFamily="34" charset="-122"/>
              </a:rPr>
              <a:t>ALUo</a:t>
            </a:r>
            <a:r>
              <a:rPr lang="en-US" altLang="zh-CN" sz="2600" dirty="0">
                <a:solidFill>
                  <a:srgbClr val="FF0000"/>
                </a:solidFill>
                <a:latin typeface="微软雅黑" panose="020B0503020204020204" pitchFamily="34" charset="-122"/>
                <a:ea typeface="微软雅黑" panose="020B0503020204020204" pitchFamily="34" charset="-122"/>
              </a:rPr>
              <a:t>, G, R0i</a:t>
            </a:r>
            <a:endParaRPr lang="zh-CN" altLang="en-US" sz="2600" dirty="0">
              <a:solidFill>
                <a:srgbClr val="FF0000"/>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A75B080F-F305-4764-AACA-75F5B78D1A37}"/>
              </a:ext>
            </a:extLst>
          </p:cNvPr>
          <p:cNvPicPr>
            <a:picLocks noChangeAspect="1"/>
          </p:cNvPicPr>
          <p:nvPr/>
        </p:nvPicPr>
        <p:blipFill rotWithShape="1">
          <a:blip r:embed="rId3"/>
          <a:srcRect l="60226"/>
          <a:stretch/>
        </p:blipFill>
        <p:spPr>
          <a:xfrm>
            <a:off x="7568659" y="0"/>
            <a:ext cx="3333834" cy="6858000"/>
          </a:xfrm>
          <a:prstGeom prst="rect">
            <a:avLst/>
          </a:prstGeom>
        </p:spPr>
      </p:pic>
      <p:sp>
        <p:nvSpPr>
          <p:cNvPr id="13" name="文本框 12">
            <a:extLst>
              <a:ext uri="{FF2B5EF4-FFF2-40B4-BE49-F238E27FC236}">
                <a16:creationId xmlns:a16="http://schemas.microsoft.com/office/drawing/2014/main" id="{93815B03-96BF-4EC2-BE58-EA7818453D1E}"/>
              </a:ext>
            </a:extLst>
          </p:cNvPr>
          <p:cNvSpPr txBox="1"/>
          <p:nvPr/>
        </p:nvSpPr>
        <p:spPr>
          <a:xfrm>
            <a:off x="9572861" y="5202958"/>
            <a:ext cx="2478307" cy="492443"/>
          </a:xfrm>
          <a:prstGeom prst="rect">
            <a:avLst/>
          </a:prstGeom>
          <a:solidFill>
            <a:schemeClr val="bg1"/>
          </a:solidFill>
        </p:spPr>
        <p:txBody>
          <a:bodyPr wrap="none" rtlCol="0">
            <a:spAutoFit/>
          </a:bodyPr>
          <a:lstStyle/>
          <a:p>
            <a:r>
              <a:rPr lang="en-US" altLang="zh-CN" sz="2600" dirty="0">
                <a:solidFill>
                  <a:srgbClr val="FF0000"/>
                </a:solidFill>
                <a:latin typeface="微软雅黑" panose="020B0503020204020204" pitchFamily="34" charset="-122"/>
                <a:ea typeface="微软雅黑" panose="020B0503020204020204" pitchFamily="34" charset="-122"/>
              </a:rPr>
              <a:t>-, </a:t>
            </a:r>
            <a:r>
              <a:rPr lang="en-US" altLang="zh-CN" sz="2600" dirty="0" err="1">
                <a:solidFill>
                  <a:srgbClr val="FF0000"/>
                </a:solidFill>
                <a:latin typeface="微软雅黑" panose="020B0503020204020204" pitchFamily="34" charset="-122"/>
                <a:ea typeface="微软雅黑" panose="020B0503020204020204" pitchFamily="34" charset="-122"/>
              </a:rPr>
              <a:t>ALUo</a:t>
            </a:r>
            <a:r>
              <a:rPr lang="en-US" altLang="zh-CN" sz="2600" dirty="0">
                <a:solidFill>
                  <a:srgbClr val="FF0000"/>
                </a:solidFill>
                <a:latin typeface="微软雅黑" panose="020B0503020204020204" pitchFamily="34" charset="-122"/>
                <a:ea typeface="微软雅黑" panose="020B0503020204020204" pitchFamily="34" charset="-122"/>
              </a:rPr>
              <a:t>, G, R3i</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25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737893" y="0"/>
            <a:ext cx="2716213"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数据通路例题</a:t>
            </a:r>
          </a:p>
        </p:txBody>
      </p:sp>
      <p:pic>
        <p:nvPicPr>
          <p:cNvPr id="3" name="图片 2">
            <a:extLst>
              <a:ext uri="{FF2B5EF4-FFF2-40B4-BE49-F238E27FC236}">
                <a16:creationId xmlns:a16="http://schemas.microsoft.com/office/drawing/2014/main" id="{CCCF5653-876B-4E4B-BC5C-0E4B163EE1A2}"/>
              </a:ext>
            </a:extLst>
          </p:cNvPr>
          <p:cNvPicPr>
            <a:picLocks noChangeAspect="1"/>
          </p:cNvPicPr>
          <p:nvPr/>
        </p:nvPicPr>
        <p:blipFill>
          <a:blip r:embed="rId3"/>
          <a:stretch>
            <a:fillRect/>
          </a:stretch>
        </p:blipFill>
        <p:spPr>
          <a:xfrm>
            <a:off x="0" y="1639363"/>
            <a:ext cx="12155211" cy="5218637"/>
          </a:xfrm>
          <a:prstGeom prst="rect">
            <a:avLst/>
          </a:prstGeom>
        </p:spPr>
      </p:pic>
      <p:sp>
        <p:nvSpPr>
          <p:cNvPr id="192" name="文本框 191">
            <a:extLst>
              <a:ext uri="{FF2B5EF4-FFF2-40B4-BE49-F238E27FC236}">
                <a16:creationId xmlns:a16="http://schemas.microsoft.com/office/drawing/2014/main" id="{A7510F1B-8478-4DB2-9D73-98CDE2A7E7C5}"/>
              </a:ext>
            </a:extLst>
          </p:cNvPr>
          <p:cNvSpPr txBox="1"/>
          <p:nvPr/>
        </p:nvSpPr>
        <p:spPr>
          <a:xfrm>
            <a:off x="510542" y="665891"/>
            <a:ext cx="11170913" cy="973472"/>
          </a:xfrm>
          <a:prstGeom prst="rect">
            <a:avLst/>
          </a:prstGeom>
          <a:noFill/>
        </p:spPr>
        <p:txBody>
          <a:bodyPr wrap="square">
            <a:spAutoFit/>
          </a:bodyPr>
          <a:lstStyle/>
          <a:p>
            <a:pPr>
              <a:lnSpc>
                <a:spcPts val="3600"/>
              </a:lnSpc>
            </a:pPr>
            <a:r>
              <a:rPr lang="zh-CN" altLang="en-US" sz="2600" dirty="0">
                <a:latin typeface="微软雅黑" panose="020B0503020204020204" pitchFamily="34" charset="-122"/>
                <a:ea typeface="微软雅黑" panose="020B0503020204020204" pitchFamily="34" charset="-122"/>
              </a:rPr>
              <a:t>思考：为了缩短 </a:t>
            </a:r>
            <a:r>
              <a:rPr lang="en-US" altLang="zh-CN" sz="2600" dirty="0">
                <a:solidFill>
                  <a:schemeClr val="accent1"/>
                </a:solidFill>
                <a:latin typeface="微软雅黑" panose="020B0503020204020204" pitchFamily="34" charset="-122"/>
                <a:ea typeface="微软雅黑" panose="020B0503020204020204" pitchFamily="34" charset="-122"/>
              </a:rPr>
              <a:t>ADD  R2,  R0 </a:t>
            </a:r>
            <a:r>
              <a:rPr lang="zh-CN" altLang="en-US" sz="2600" dirty="0">
                <a:latin typeface="微软雅黑" panose="020B0503020204020204" pitchFamily="34" charset="-122"/>
                <a:ea typeface="微软雅黑" panose="020B0503020204020204" pitchFamily="34" charset="-122"/>
              </a:rPr>
              <a:t>指令的取指周期，修改该双总线数据通路图，画出指令周期流程图。</a:t>
            </a:r>
            <a:endParaRPr lang="en-US" altLang="zh-CN" sz="2600" dirty="0">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03651322-9942-4834-8CD3-E9625DF90400}"/>
              </a:ext>
            </a:extLst>
          </p:cNvPr>
          <p:cNvCxnSpPr>
            <a:cxnSpLocks/>
          </p:cNvCxnSpPr>
          <p:nvPr/>
        </p:nvCxnSpPr>
        <p:spPr>
          <a:xfrm>
            <a:off x="2009274" y="4295274"/>
            <a:ext cx="2767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9CAA41E-0A48-4FB4-B7F3-12EDDEF8950D}"/>
              </a:ext>
            </a:extLst>
          </p:cNvPr>
          <p:cNvCxnSpPr/>
          <p:nvPr/>
        </p:nvCxnSpPr>
        <p:spPr>
          <a:xfrm>
            <a:off x="3537284" y="2370220"/>
            <a:ext cx="0" cy="115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B12837-D76E-4E0D-9422-152EB05783B4}"/>
              </a:ext>
            </a:extLst>
          </p:cNvPr>
          <p:cNvCxnSpPr/>
          <p:nvPr/>
        </p:nvCxnSpPr>
        <p:spPr>
          <a:xfrm>
            <a:off x="3537284" y="5085347"/>
            <a:ext cx="0" cy="115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136412" y="0"/>
            <a:ext cx="3919176"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控制器的结构和功能</a:t>
            </a:r>
          </a:p>
        </p:txBody>
      </p:sp>
      <p:pic>
        <p:nvPicPr>
          <p:cNvPr id="5" name="图片 4">
            <a:extLst>
              <a:ext uri="{FF2B5EF4-FFF2-40B4-BE49-F238E27FC236}">
                <a16:creationId xmlns:a16="http://schemas.microsoft.com/office/drawing/2014/main" id="{DBBA238C-273C-416E-A5FB-2BF163A5FC27}"/>
              </a:ext>
            </a:extLst>
          </p:cNvPr>
          <p:cNvPicPr>
            <a:picLocks noChangeAspect="1"/>
          </p:cNvPicPr>
          <p:nvPr/>
        </p:nvPicPr>
        <p:blipFill>
          <a:blip r:embed="rId3"/>
          <a:stretch>
            <a:fillRect/>
          </a:stretch>
        </p:blipFill>
        <p:spPr>
          <a:xfrm>
            <a:off x="399047" y="584775"/>
            <a:ext cx="11393905" cy="6195689"/>
          </a:xfrm>
          <a:prstGeom prst="rect">
            <a:avLst/>
          </a:prstGeom>
        </p:spPr>
      </p:pic>
    </p:spTree>
    <p:extLst>
      <p:ext uri="{BB962C8B-B14F-4D97-AF65-F5344CB8AC3E}">
        <p14:creationId xmlns:p14="http://schemas.microsoft.com/office/powerpoint/2010/main" val="2283135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025294" y="0"/>
            <a:ext cx="414141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控制器的结构和功能</a:t>
            </a:r>
          </a:p>
        </p:txBody>
      </p:sp>
      <p:sp>
        <p:nvSpPr>
          <p:cNvPr id="192" name="文本框 191">
            <a:extLst>
              <a:ext uri="{FF2B5EF4-FFF2-40B4-BE49-F238E27FC236}">
                <a16:creationId xmlns:a16="http://schemas.microsoft.com/office/drawing/2014/main" id="{A7510F1B-8478-4DB2-9D73-98CDE2A7E7C5}"/>
              </a:ext>
            </a:extLst>
          </p:cNvPr>
          <p:cNvSpPr txBox="1"/>
          <p:nvPr/>
        </p:nvSpPr>
        <p:spPr>
          <a:xfrm>
            <a:off x="408275" y="863824"/>
            <a:ext cx="11375450" cy="2422266"/>
          </a:xfrm>
          <a:prstGeom prst="rect">
            <a:avLst/>
          </a:prstGeom>
          <a:noFill/>
        </p:spPr>
        <p:txBody>
          <a:bodyPr wrap="square">
            <a:spAutoFit/>
          </a:bodyPr>
          <a:lstStyle/>
          <a:p>
            <a:pPr>
              <a:lnSpc>
                <a:spcPct val="150000"/>
              </a:lnSpc>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控制器是计算机系统的指挥中心，其主要功能有：</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a:lnSpc>
                <a:spcPct val="150000"/>
              </a:lnSpc>
            </a:pP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）从主存中取出一条指令，并指出下一条指令在主存中的位置；</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）对指令进行译码或测试，产生相应的操作控制信号，以便启动规定的动作；</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）指挥并控制</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、主存、输入和输出设备之间的数据流动方向。</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1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xEl>
                                              <p:pRg st="1" end="1"/>
                                            </p:txEl>
                                          </p:spTgt>
                                        </p:tgtEl>
                                        <p:attrNameLst>
                                          <p:attrName>style.visibility</p:attrName>
                                        </p:attrNameLst>
                                      </p:cBhvr>
                                      <p:to>
                                        <p:strVal val="visible"/>
                                      </p:to>
                                    </p:set>
                                    <p:animEffect transition="in" filter="fade">
                                      <p:cBhvr>
                                        <p:cTn id="7" dur="500"/>
                                        <p:tgtEl>
                                          <p:spTgt spid="19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xEl>
                                              <p:pRg st="2" end="2"/>
                                            </p:txEl>
                                          </p:spTgt>
                                        </p:tgtEl>
                                        <p:attrNameLst>
                                          <p:attrName>style.visibility</p:attrName>
                                        </p:attrNameLst>
                                      </p:cBhvr>
                                      <p:to>
                                        <p:strVal val="visible"/>
                                      </p:to>
                                    </p:set>
                                    <p:animEffect transition="in" filter="fade">
                                      <p:cBhvr>
                                        <p:cTn id="12" dur="500"/>
                                        <p:tgtEl>
                                          <p:spTgt spid="19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xEl>
                                              <p:pRg st="3" end="3"/>
                                            </p:txEl>
                                          </p:spTgt>
                                        </p:tgtEl>
                                        <p:attrNameLst>
                                          <p:attrName>style.visibility</p:attrName>
                                        </p:attrNameLst>
                                      </p:cBhvr>
                                      <p:to>
                                        <p:strVal val="visible"/>
                                      </p:to>
                                    </p:set>
                                    <p:animEffect transition="in" filter="fade">
                                      <p:cBhvr>
                                        <p:cTn id="17" dur="500"/>
                                        <p:tgtEl>
                                          <p:spTgt spid="1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4025294" y="0"/>
            <a:ext cx="414141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控制器的结构和功能</a:t>
            </a:r>
          </a:p>
        </p:txBody>
      </p:sp>
      <p:sp>
        <p:nvSpPr>
          <p:cNvPr id="2" name="文本框 1">
            <a:extLst>
              <a:ext uri="{FF2B5EF4-FFF2-40B4-BE49-F238E27FC236}">
                <a16:creationId xmlns:a16="http://schemas.microsoft.com/office/drawing/2014/main" id="{FBDD0EDD-E9B2-46C1-906D-AA0731418EAA}"/>
              </a:ext>
            </a:extLst>
          </p:cNvPr>
          <p:cNvSpPr txBox="1"/>
          <p:nvPr/>
        </p:nvSpPr>
        <p:spPr>
          <a:xfrm>
            <a:off x="19147" y="536466"/>
            <a:ext cx="4580408" cy="6001643"/>
          </a:xfrm>
          <a:prstGeom prst="rect">
            <a:avLst/>
          </a:prstGeom>
          <a:noFill/>
          <a:ln>
            <a:solidFill>
              <a:schemeClr val="bg2">
                <a:lumMod val="90000"/>
              </a:schemeClr>
            </a:solidFill>
          </a:ln>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输入</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指令寄存器</a:t>
            </a:r>
            <a:r>
              <a:rPr lang="en-US" altLang="zh-CN" sz="2400" dirty="0">
                <a:solidFill>
                  <a:srgbClr val="FF0000"/>
                </a:solidFill>
                <a:latin typeface="微软雅黑" panose="020B0503020204020204" pitchFamily="34" charset="-122"/>
                <a:ea typeface="微软雅黑" panose="020B0503020204020204" pitchFamily="34" charset="-122"/>
              </a:rPr>
              <a:t>OP(IR)</a:t>
            </a: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CU</a:t>
            </a:r>
          </a:p>
          <a:p>
            <a:r>
              <a:rPr lang="zh-CN" altLang="en-US" sz="2400" dirty="0">
                <a:solidFill>
                  <a:srgbClr val="FF0000"/>
                </a:solidFill>
                <a:latin typeface="微软雅黑" panose="020B0503020204020204" pitchFamily="34" charset="-122"/>
                <a:ea typeface="微软雅黑" panose="020B0503020204020204" pitchFamily="34" charset="-122"/>
              </a:rPr>
              <a:t>控制信号的产生与操作码有关</a:t>
            </a:r>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4472C4"/>
                </a:solidFill>
                <a:latin typeface="微软雅黑" panose="020B0503020204020204" pitchFamily="34" charset="-122"/>
                <a:ea typeface="微软雅黑" panose="020B0503020204020204" pitchFamily="34" charset="-122"/>
              </a:rPr>
              <a:t>2)</a:t>
            </a:r>
            <a:r>
              <a:rPr lang="zh-CN" altLang="en-US" sz="2400" dirty="0">
                <a:solidFill>
                  <a:srgbClr val="4472C4"/>
                </a:solidFill>
                <a:latin typeface="微软雅黑" panose="020B0503020204020204" pitchFamily="34" charset="-122"/>
                <a:ea typeface="微软雅黑" panose="020B0503020204020204" pitchFamily="34" charset="-122"/>
              </a:rPr>
              <a:t>时钟</a:t>
            </a:r>
            <a:endParaRPr lang="en-US" altLang="zh-CN" sz="2400" dirty="0">
              <a:solidFill>
                <a:srgbClr val="4472C4"/>
              </a:solidFill>
              <a:latin typeface="微软雅黑" panose="020B0503020204020204" pitchFamily="34" charset="-122"/>
              <a:ea typeface="微软雅黑" panose="020B0503020204020204" pitchFamily="34" charset="-122"/>
            </a:endParaRPr>
          </a:p>
          <a:p>
            <a:r>
              <a:rPr lang="zh-CN" altLang="en-US" sz="2400" dirty="0">
                <a:solidFill>
                  <a:srgbClr val="4472C4"/>
                </a:solidFill>
                <a:latin typeface="微软雅黑" panose="020B0503020204020204" pitchFamily="34" charset="-122"/>
                <a:ea typeface="微软雅黑" panose="020B0503020204020204" pitchFamily="34" charset="-122"/>
              </a:rPr>
              <a:t>一个时钟脉冲发一个操作命令或一组需要同时执行的操作命令</a:t>
            </a:r>
            <a:endParaRPr lang="en-US" altLang="zh-CN" sz="2400" dirty="0">
              <a:solidFill>
                <a:srgbClr val="4472C4"/>
              </a:solidFill>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ED7D31"/>
                </a:solidFill>
                <a:latin typeface="微软雅黑" panose="020B0503020204020204" pitchFamily="34" charset="-122"/>
                <a:ea typeface="微软雅黑" panose="020B0503020204020204" pitchFamily="34" charset="-122"/>
              </a:rPr>
              <a:t>3)</a:t>
            </a:r>
            <a:r>
              <a:rPr lang="zh-CN" altLang="en-US" sz="2400" dirty="0">
                <a:solidFill>
                  <a:srgbClr val="ED7D31"/>
                </a:solidFill>
                <a:latin typeface="微软雅黑" panose="020B0503020204020204" pitchFamily="34" charset="-122"/>
                <a:ea typeface="微软雅黑" panose="020B0503020204020204" pitchFamily="34" charset="-122"/>
              </a:rPr>
              <a:t>标志</a:t>
            </a:r>
            <a:endParaRPr lang="en-US" altLang="zh-CN" sz="2400" dirty="0">
              <a:solidFill>
                <a:srgbClr val="ED7D31"/>
              </a:solidFill>
              <a:latin typeface="微软雅黑" panose="020B0503020204020204" pitchFamily="34" charset="-122"/>
              <a:ea typeface="微软雅黑" panose="020B0503020204020204" pitchFamily="34" charset="-122"/>
            </a:endParaRPr>
          </a:p>
          <a:p>
            <a:r>
              <a:rPr lang="zh-CN" altLang="en-US" sz="2400" dirty="0">
                <a:solidFill>
                  <a:srgbClr val="ED7D31"/>
                </a:solidFill>
                <a:latin typeface="微软雅黑" panose="020B0503020204020204" pitchFamily="34" charset="-122"/>
                <a:ea typeface="微软雅黑" panose="020B0503020204020204" pitchFamily="34" charset="-122"/>
              </a:rPr>
              <a:t>如条件转移指令，根据相应的标志位决定下一步操作</a:t>
            </a:r>
            <a:endParaRPr lang="en-US" altLang="zh-CN" sz="2400" dirty="0">
              <a:solidFill>
                <a:srgbClr val="ED7D31"/>
              </a:solidFill>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7030A0"/>
                </a:solidFill>
                <a:latin typeface="微软雅黑" panose="020B0503020204020204" pitchFamily="34" charset="-122"/>
                <a:ea typeface="微软雅黑" panose="020B0503020204020204" pitchFamily="34" charset="-122"/>
              </a:rPr>
              <a:t>4)</a:t>
            </a:r>
            <a:r>
              <a:rPr lang="zh-CN" altLang="en-US" sz="2400" dirty="0">
                <a:solidFill>
                  <a:srgbClr val="7030A0"/>
                </a:solidFill>
                <a:latin typeface="微软雅黑" panose="020B0503020204020204" pitchFamily="34" charset="-122"/>
                <a:ea typeface="微软雅黑" panose="020B0503020204020204" pitchFamily="34" charset="-122"/>
              </a:rPr>
              <a:t>外来信号</a:t>
            </a:r>
            <a:endParaRPr lang="en-US" altLang="zh-CN" sz="2400" dirty="0">
              <a:solidFill>
                <a:srgbClr val="7030A0"/>
              </a:solidFill>
              <a:latin typeface="微软雅黑" panose="020B0503020204020204" pitchFamily="34" charset="-122"/>
              <a:ea typeface="微软雅黑" panose="020B0503020204020204" pitchFamily="34" charset="-122"/>
            </a:endParaRPr>
          </a:p>
          <a:p>
            <a:r>
              <a:rPr lang="zh-CN" altLang="en-US" sz="2400" dirty="0">
                <a:solidFill>
                  <a:srgbClr val="7030A0"/>
                </a:solidFill>
                <a:latin typeface="微软雅黑" panose="020B0503020204020204" pitchFamily="34" charset="-122"/>
                <a:ea typeface="微软雅黑" panose="020B0503020204020204" pitchFamily="34" charset="-122"/>
              </a:rPr>
              <a:t>如：中断请求信号</a:t>
            </a:r>
            <a:r>
              <a:rPr lang="en-US" altLang="zh-CN" sz="2400" dirty="0">
                <a:solidFill>
                  <a:srgbClr val="7030A0"/>
                </a:solidFill>
                <a:latin typeface="微软雅黑" panose="020B0503020204020204" pitchFamily="34" charset="-122"/>
                <a:ea typeface="微软雅黑" panose="020B0503020204020204" pitchFamily="34" charset="-122"/>
              </a:rPr>
              <a:t>INTR</a:t>
            </a:r>
          </a:p>
          <a:p>
            <a:r>
              <a:rPr lang="en-US" altLang="zh-CN" sz="2400" dirty="0">
                <a:solidFill>
                  <a:srgbClr val="7030A0"/>
                </a:solidFill>
                <a:latin typeface="微软雅黑" panose="020B0503020204020204" pitchFamily="34" charset="-122"/>
                <a:ea typeface="微软雅黑" panose="020B0503020204020204" pitchFamily="34" charset="-122"/>
              </a:rPr>
              <a:t>	  </a:t>
            </a:r>
            <a:r>
              <a:rPr lang="zh-CN" altLang="en-US" sz="2400" dirty="0">
                <a:solidFill>
                  <a:srgbClr val="7030A0"/>
                </a:solidFill>
                <a:latin typeface="微软雅黑" panose="020B0503020204020204" pitchFamily="34" charset="-122"/>
                <a:ea typeface="微软雅黑" panose="020B0503020204020204" pitchFamily="34" charset="-122"/>
              </a:rPr>
              <a:t>总线请求信号</a:t>
            </a:r>
            <a:r>
              <a:rPr lang="en-US" altLang="zh-CN" sz="2400" dirty="0">
                <a:solidFill>
                  <a:srgbClr val="7030A0"/>
                </a:solidFill>
                <a:latin typeface="微软雅黑" panose="020B0503020204020204" pitchFamily="34" charset="-122"/>
                <a:ea typeface="微软雅黑" panose="020B0503020204020204" pitchFamily="34" charset="-122"/>
              </a:rPr>
              <a:t>HRQ</a:t>
            </a:r>
            <a:endParaRPr lang="zh-CN" altLang="en-US" sz="2400" dirty="0">
              <a:solidFill>
                <a:srgbClr val="7030A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FC76FCD-34DC-4669-AB4C-51EAD1BA3E01}"/>
              </a:ext>
            </a:extLst>
          </p:cNvPr>
          <p:cNvSpPr/>
          <p:nvPr/>
        </p:nvSpPr>
        <p:spPr>
          <a:xfrm>
            <a:off x="5883446" y="1708483"/>
            <a:ext cx="1524000" cy="1335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控制单元</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68AB26C-DE74-484F-A7E7-1F80CF47BFA5}"/>
              </a:ext>
            </a:extLst>
          </p:cNvPr>
          <p:cNvSpPr/>
          <p:nvPr/>
        </p:nvSpPr>
        <p:spPr>
          <a:xfrm>
            <a:off x="5883446" y="715876"/>
            <a:ext cx="1524000" cy="477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rgbClr val="FF0000"/>
                </a:solidFill>
                <a:latin typeface="微软雅黑" panose="020B0503020204020204" pitchFamily="34" charset="-122"/>
                <a:ea typeface="微软雅黑" panose="020B0503020204020204" pitchFamily="34" charset="-122"/>
              </a:rPr>
              <a:t>IR</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4A1A80B7-240A-4E0B-9B9B-60EE27B4241D}"/>
              </a:ext>
            </a:extLst>
          </p:cNvPr>
          <p:cNvSpPr/>
          <p:nvPr/>
        </p:nvSpPr>
        <p:spPr>
          <a:xfrm>
            <a:off x="7407446" y="1781915"/>
            <a:ext cx="834188" cy="348916"/>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860A195-91D1-453B-BBCB-E1599EF7B1BA}"/>
              </a:ext>
            </a:extLst>
          </p:cNvPr>
          <p:cNvSpPr txBox="1"/>
          <p:nvPr/>
        </p:nvSpPr>
        <p:spPr>
          <a:xfrm>
            <a:off x="8137882" y="1708483"/>
            <a:ext cx="3255503"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内部的控制信号</a:t>
            </a:r>
          </a:p>
        </p:txBody>
      </p:sp>
      <p:sp>
        <p:nvSpPr>
          <p:cNvPr id="12" name="箭头: 右 11">
            <a:extLst>
              <a:ext uri="{FF2B5EF4-FFF2-40B4-BE49-F238E27FC236}">
                <a16:creationId xmlns:a16="http://schemas.microsoft.com/office/drawing/2014/main" id="{F7D6A1BF-B0D9-4F56-B56A-EF36695E1194}"/>
              </a:ext>
            </a:extLst>
          </p:cNvPr>
          <p:cNvSpPr/>
          <p:nvPr/>
        </p:nvSpPr>
        <p:spPr>
          <a:xfrm>
            <a:off x="7431509" y="2200926"/>
            <a:ext cx="4032000" cy="188467"/>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7F0320E9-E62F-44C4-8617-1C7B86BA2EE0}"/>
              </a:ext>
            </a:extLst>
          </p:cNvPr>
          <p:cNvSpPr/>
          <p:nvPr/>
        </p:nvSpPr>
        <p:spPr>
          <a:xfrm flipH="1">
            <a:off x="7416740" y="2800415"/>
            <a:ext cx="4032000" cy="18846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522D4E2-D6B9-4A7E-9E4D-74B594F67781}"/>
              </a:ext>
            </a:extLst>
          </p:cNvPr>
          <p:cNvSpPr txBox="1"/>
          <p:nvPr/>
        </p:nvSpPr>
        <p:spPr>
          <a:xfrm>
            <a:off x="7382955" y="2271021"/>
            <a:ext cx="3816000"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到系统总线的控制信号</a:t>
            </a:r>
          </a:p>
        </p:txBody>
      </p:sp>
      <p:sp>
        <p:nvSpPr>
          <p:cNvPr id="15" name="文本框 14">
            <a:extLst>
              <a:ext uri="{FF2B5EF4-FFF2-40B4-BE49-F238E27FC236}">
                <a16:creationId xmlns:a16="http://schemas.microsoft.com/office/drawing/2014/main" id="{F6308FD9-7F2D-4D67-A6D7-C5B92C7FEEEC}"/>
              </a:ext>
            </a:extLst>
          </p:cNvPr>
          <p:cNvSpPr txBox="1"/>
          <p:nvPr/>
        </p:nvSpPr>
        <p:spPr>
          <a:xfrm>
            <a:off x="7524501" y="2874965"/>
            <a:ext cx="3878179"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来自系统总线的控制信号</a:t>
            </a:r>
          </a:p>
        </p:txBody>
      </p:sp>
      <p:sp>
        <p:nvSpPr>
          <p:cNvPr id="10" name="矩形 9">
            <a:extLst>
              <a:ext uri="{FF2B5EF4-FFF2-40B4-BE49-F238E27FC236}">
                <a16:creationId xmlns:a16="http://schemas.microsoft.com/office/drawing/2014/main" id="{5A781CDB-2D2E-48E2-86F0-75D5DDCF76EC}"/>
              </a:ext>
            </a:extLst>
          </p:cNvPr>
          <p:cNvSpPr/>
          <p:nvPr/>
        </p:nvSpPr>
        <p:spPr>
          <a:xfrm>
            <a:off x="11492764" y="706217"/>
            <a:ext cx="246522" cy="2722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3FB32A9-054B-436F-8F8B-5B06CDE2BA8F}"/>
              </a:ext>
            </a:extLst>
          </p:cNvPr>
          <p:cNvSpPr txBox="1"/>
          <p:nvPr/>
        </p:nvSpPr>
        <p:spPr>
          <a:xfrm>
            <a:off x="11672303" y="732527"/>
            <a:ext cx="584775" cy="1426031"/>
          </a:xfrm>
          <a:prstGeom prst="rect">
            <a:avLst/>
          </a:prstGeom>
          <a:noFill/>
        </p:spPr>
        <p:txBody>
          <a:bodyPr vert="eaVert" wrap="none" rtlCol="0">
            <a:spAutoFit/>
          </a:bodyPr>
          <a:lstStyle/>
          <a:p>
            <a:r>
              <a:rPr lang="zh-CN" altLang="en-US" sz="2600" dirty="0">
                <a:solidFill>
                  <a:srgbClr val="4472C4"/>
                </a:solidFill>
                <a:latin typeface="微软雅黑" panose="020B0503020204020204" pitchFamily="34" charset="-122"/>
                <a:ea typeface="微软雅黑" panose="020B0503020204020204" pitchFamily="34" charset="-122"/>
              </a:rPr>
              <a:t>系统总线</a:t>
            </a:r>
          </a:p>
        </p:txBody>
      </p:sp>
      <p:cxnSp>
        <p:nvCxnSpPr>
          <p:cNvPr id="18" name="直接箭头连接符 17">
            <a:extLst>
              <a:ext uri="{FF2B5EF4-FFF2-40B4-BE49-F238E27FC236}">
                <a16:creationId xmlns:a16="http://schemas.microsoft.com/office/drawing/2014/main" id="{838FA304-FC0A-4C5A-9067-437AD0682D5C}"/>
              </a:ext>
            </a:extLst>
          </p:cNvPr>
          <p:cNvCxnSpPr/>
          <p:nvPr/>
        </p:nvCxnSpPr>
        <p:spPr>
          <a:xfrm>
            <a:off x="5414214" y="1799535"/>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6DCE114-9BA7-4578-B4E3-16B75C14A863}"/>
              </a:ext>
            </a:extLst>
          </p:cNvPr>
          <p:cNvCxnSpPr/>
          <p:nvPr/>
        </p:nvCxnSpPr>
        <p:spPr>
          <a:xfrm>
            <a:off x="5414214" y="2487963"/>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DF05AE6-9340-49BA-B1F9-93FBD1A87221}"/>
              </a:ext>
            </a:extLst>
          </p:cNvPr>
          <p:cNvSpPr txBox="1"/>
          <p:nvPr/>
        </p:nvSpPr>
        <p:spPr>
          <a:xfrm>
            <a:off x="5414214" y="1962129"/>
            <a:ext cx="584775" cy="363241"/>
          </a:xfrm>
          <a:prstGeom prst="rect">
            <a:avLst/>
          </a:prstGeom>
          <a:noFill/>
        </p:spPr>
        <p:txBody>
          <a:bodyPr vert="eaVert" wrap="none" rtlCol="0">
            <a:spAutoFit/>
          </a:bodyPr>
          <a:lstStyle/>
          <a:p>
            <a:r>
              <a:rPr lang="en-US" altLang="zh-CN" sz="2600" dirty="0">
                <a:solidFill>
                  <a:schemeClr val="accent2"/>
                </a:solidFill>
                <a:latin typeface="微软雅黑" panose="020B0503020204020204" pitchFamily="34" charset="-122"/>
                <a:ea typeface="微软雅黑" panose="020B0503020204020204" pitchFamily="34" charset="-122"/>
              </a:rPr>
              <a:t>…</a:t>
            </a:r>
            <a:endParaRPr lang="zh-CN" altLang="en-US" sz="2600" dirty="0">
              <a:solidFill>
                <a:schemeClr val="accent2"/>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E475255-8B07-484F-BB25-E6C7DC8B7F4B}"/>
              </a:ext>
            </a:extLst>
          </p:cNvPr>
          <p:cNvSpPr txBox="1"/>
          <p:nvPr/>
        </p:nvSpPr>
        <p:spPr>
          <a:xfrm>
            <a:off x="4534456" y="1857687"/>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标志</a:t>
            </a:r>
          </a:p>
        </p:txBody>
      </p:sp>
      <p:cxnSp>
        <p:nvCxnSpPr>
          <p:cNvPr id="23" name="直接箭头连接符 22">
            <a:extLst>
              <a:ext uri="{FF2B5EF4-FFF2-40B4-BE49-F238E27FC236}">
                <a16:creationId xmlns:a16="http://schemas.microsoft.com/office/drawing/2014/main" id="{339FABAD-7E8F-43AC-AA06-FA7B9A348268}"/>
              </a:ext>
            </a:extLst>
          </p:cNvPr>
          <p:cNvCxnSpPr/>
          <p:nvPr/>
        </p:nvCxnSpPr>
        <p:spPr>
          <a:xfrm>
            <a:off x="5416218" y="2912127"/>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C53ED1C-DEDB-46AF-A324-FA02954F9A7C}"/>
              </a:ext>
            </a:extLst>
          </p:cNvPr>
          <p:cNvSpPr txBox="1"/>
          <p:nvPr/>
        </p:nvSpPr>
        <p:spPr>
          <a:xfrm>
            <a:off x="4546489" y="2665905"/>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时钟</a:t>
            </a:r>
          </a:p>
        </p:txBody>
      </p:sp>
      <p:sp>
        <p:nvSpPr>
          <p:cNvPr id="19" name="箭头: 下 18">
            <a:extLst>
              <a:ext uri="{FF2B5EF4-FFF2-40B4-BE49-F238E27FC236}">
                <a16:creationId xmlns:a16="http://schemas.microsoft.com/office/drawing/2014/main" id="{13D12329-B550-4CFA-9533-C415F0A38352}"/>
              </a:ext>
            </a:extLst>
          </p:cNvPr>
          <p:cNvSpPr/>
          <p:nvPr/>
        </p:nvSpPr>
        <p:spPr>
          <a:xfrm>
            <a:off x="6509089" y="1211543"/>
            <a:ext cx="246522" cy="468000"/>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BFA46134-FD9B-4DE3-B13F-2619B0257938}"/>
              </a:ext>
            </a:extLst>
          </p:cNvPr>
          <p:cNvSpPr txBox="1"/>
          <p:nvPr/>
        </p:nvSpPr>
        <p:spPr>
          <a:xfrm>
            <a:off x="8137881" y="208594"/>
            <a:ext cx="3255503"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的设计</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硬布线</a:t>
            </a:r>
            <a:r>
              <a:rPr lang="zh-CN" altLang="en-US" sz="2600" dirty="0">
                <a:latin typeface="微软雅黑" panose="020B0503020204020204" pitchFamily="34" charset="-122"/>
                <a:ea typeface="微软雅黑" panose="020B0503020204020204" pitchFamily="34" charset="-122"/>
              </a:rPr>
              <a:t>、微程序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C99369E2-AF73-4063-AF8C-6A3C903C7366}"/>
              </a:ext>
            </a:extLst>
          </p:cNvPr>
          <p:cNvSpPr txBox="1"/>
          <p:nvPr/>
        </p:nvSpPr>
        <p:spPr>
          <a:xfrm>
            <a:off x="4691329" y="3461826"/>
            <a:ext cx="7481524" cy="3046988"/>
          </a:xfrm>
          <a:prstGeom prst="rect">
            <a:avLst/>
          </a:prstGeom>
          <a:noFill/>
          <a:ln>
            <a:solidFill>
              <a:schemeClr val="bg2">
                <a:lumMod val="90000"/>
              </a:schemeClr>
            </a:solidFill>
          </a:ln>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输出</a:t>
            </a:r>
            <a:endParaRPr lang="en-US" altLang="zh-CN" sz="2400" b="1" dirty="0">
              <a:latin typeface="微软雅黑" panose="020B0503020204020204" pitchFamily="34" charset="-122"/>
              <a:ea typeface="微软雅黑" panose="020B0503020204020204" pitchFamily="34" charset="-122"/>
            </a:endParaRPr>
          </a:p>
          <a:p>
            <a:r>
              <a:rPr lang="en-US" altLang="zh-CN" sz="2400" dirty="0">
                <a:solidFill>
                  <a:srgbClr val="C55A11"/>
                </a:solidFill>
                <a:latin typeface="微软雅黑" panose="020B0503020204020204" pitchFamily="34" charset="-122"/>
                <a:ea typeface="微软雅黑" panose="020B0503020204020204" pitchFamily="34" charset="-122"/>
              </a:rPr>
              <a:t>1)CPU</a:t>
            </a:r>
            <a:r>
              <a:rPr lang="zh-CN" altLang="en-US" sz="2400" dirty="0">
                <a:solidFill>
                  <a:srgbClr val="C55A11"/>
                </a:solidFill>
                <a:latin typeface="微软雅黑" panose="020B0503020204020204" pitchFamily="34" charset="-122"/>
                <a:ea typeface="微软雅黑" panose="020B0503020204020204" pitchFamily="34" charset="-122"/>
              </a:rPr>
              <a:t>内部的控制信号</a:t>
            </a:r>
            <a:endParaRPr lang="en-US" altLang="zh-CN" sz="2400" dirty="0">
              <a:solidFill>
                <a:srgbClr val="C55A11"/>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2400" dirty="0">
                <a:solidFill>
                  <a:srgbClr val="C55A11"/>
                </a:solidFill>
                <a:latin typeface="微软雅黑" panose="020B0503020204020204" pitchFamily="34" charset="-122"/>
                <a:ea typeface="微软雅黑" panose="020B0503020204020204" pitchFamily="34" charset="-122"/>
              </a:rPr>
              <a:t>寄存器之间数据传输、</a:t>
            </a:r>
            <a:r>
              <a:rPr lang="en-US" altLang="zh-CN" sz="2400" dirty="0">
                <a:solidFill>
                  <a:srgbClr val="C55A11"/>
                </a:solidFill>
                <a:latin typeface="微软雅黑" panose="020B0503020204020204" pitchFamily="34" charset="-122"/>
                <a:ea typeface="微软雅黑" panose="020B0503020204020204" pitchFamily="34" charset="-122"/>
              </a:rPr>
              <a:t>PC</a:t>
            </a:r>
            <a:r>
              <a:rPr lang="zh-CN" altLang="en-US" sz="2400" dirty="0">
                <a:solidFill>
                  <a:srgbClr val="C55A11"/>
                </a:solidFill>
                <a:latin typeface="微软雅黑" panose="020B0503020204020204" pitchFamily="34" charset="-122"/>
                <a:ea typeface="微软雅黑" panose="020B0503020204020204" pitchFamily="34" charset="-122"/>
              </a:rPr>
              <a:t>修改、控制</a:t>
            </a:r>
            <a:r>
              <a:rPr lang="en-US" altLang="zh-CN" sz="2400" dirty="0">
                <a:solidFill>
                  <a:srgbClr val="C55A11"/>
                </a:solidFill>
                <a:latin typeface="微软雅黑" panose="020B0503020204020204" pitchFamily="34" charset="-122"/>
                <a:ea typeface="微软雅黑" panose="020B0503020204020204" pitchFamily="34" charset="-122"/>
              </a:rPr>
              <a:t>ALU</a:t>
            </a:r>
            <a:r>
              <a:rPr lang="zh-CN" altLang="en-US" sz="2400" dirty="0">
                <a:solidFill>
                  <a:srgbClr val="C55A11"/>
                </a:solidFill>
                <a:latin typeface="微软雅黑" panose="020B0503020204020204" pitchFamily="34" charset="-122"/>
                <a:ea typeface="微软雅黑" panose="020B0503020204020204" pitchFamily="34" charset="-122"/>
              </a:rPr>
              <a:t>运算</a:t>
            </a:r>
            <a:endParaRPr lang="en-US" altLang="zh-CN" sz="2400" dirty="0">
              <a:solidFill>
                <a:srgbClr val="C55A11"/>
              </a:solidFill>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92D050"/>
                </a:solidFill>
                <a:latin typeface="微软雅黑" panose="020B0503020204020204" pitchFamily="34" charset="-122"/>
                <a:ea typeface="微软雅黑" panose="020B0503020204020204" pitchFamily="34" charset="-122"/>
              </a:rPr>
              <a:t>2)</a:t>
            </a:r>
            <a:r>
              <a:rPr lang="zh-CN" altLang="en-US" sz="2400" dirty="0">
                <a:solidFill>
                  <a:srgbClr val="92D050"/>
                </a:solidFill>
                <a:latin typeface="微软雅黑" panose="020B0503020204020204" pitchFamily="34" charset="-122"/>
                <a:ea typeface="微软雅黑" panose="020B0503020204020204" pitchFamily="34" charset="-122"/>
              </a:rPr>
              <a:t>到控制总线的控制信号</a:t>
            </a:r>
            <a:endParaRPr lang="en-US" altLang="zh-CN" sz="2400" dirty="0">
              <a:solidFill>
                <a:srgbClr val="92D050"/>
              </a:solidFill>
              <a:latin typeface="微软雅黑" panose="020B0503020204020204" pitchFamily="34" charset="-122"/>
              <a:ea typeface="微软雅黑" panose="020B0503020204020204" pitchFamily="34" charset="-122"/>
            </a:endParaRPr>
          </a:p>
          <a:p>
            <a:r>
              <a:rPr lang="zh-CN" altLang="en-US" sz="2400" dirty="0">
                <a:solidFill>
                  <a:srgbClr val="92D050"/>
                </a:solidFill>
                <a:latin typeface="微软雅黑" panose="020B0503020204020204" pitchFamily="34" charset="-122"/>
                <a:ea typeface="微软雅黑" panose="020B0503020204020204" pitchFamily="34" charset="-122"/>
              </a:rPr>
              <a:t>到存储器：访存</a:t>
            </a:r>
            <a:r>
              <a:rPr lang="en-US" altLang="zh-CN" sz="2400" dirty="0">
                <a:solidFill>
                  <a:srgbClr val="92D050"/>
                </a:solidFill>
                <a:latin typeface="微软雅黑" panose="020B0503020204020204" pitchFamily="34" charset="-122"/>
                <a:ea typeface="微软雅黑" panose="020B0503020204020204" pitchFamily="34" charset="-122"/>
              </a:rPr>
              <a:t>#MREQ</a:t>
            </a:r>
            <a:r>
              <a:rPr lang="zh-CN" altLang="en-US" sz="2400" dirty="0">
                <a:solidFill>
                  <a:srgbClr val="92D050"/>
                </a:solidFill>
                <a:latin typeface="微软雅黑" panose="020B0503020204020204" pitchFamily="34" charset="-122"/>
                <a:ea typeface="微软雅黑" panose="020B0503020204020204" pitchFamily="34" charset="-122"/>
              </a:rPr>
              <a:t>、读命令</a:t>
            </a:r>
            <a:r>
              <a:rPr lang="en-US" altLang="zh-CN" sz="2400" dirty="0">
                <a:solidFill>
                  <a:srgbClr val="92D050"/>
                </a:solidFill>
                <a:latin typeface="微软雅黑" panose="020B0503020204020204" pitchFamily="34" charset="-122"/>
                <a:ea typeface="微软雅黑" panose="020B0503020204020204" pitchFamily="34" charset="-122"/>
              </a:rPr>
              <a:t>#RD</a:t>
            </a:r>
            <a:r>
              <a:rPr lang="zh-CN" altLang="en-US" sz="2400" dirty="0">
                <a:solidFill>
                  <a:srgbClr val="92D050"/>
                </a:solidFill>
                <a:latin typeface="微软雅黑" panose="020B0503020204020204" pitchFamily="34" charset="-122"/>
                <a:ea typeface="微软雅黑" panose="020B0503020204020204" pitchFamily="34" charset="-122"/>
              </a:rPr>
              <a:t>、写命令</a:t>
            </a:r>
            <a:r>
              <a:rPr lang="en-US" altLang="zh-CN" sz="2400" dirty="0">
                <a:solidFill>
                  <a:srgbClr val="92D050"/>
                </a:solidFill>
                <a:latin typeface="微软雅黑" panose="020B0503020204020204" pitchFamily="34" charset="-122"/>
                <a:ea typeface="微软雅黑" panose="020B0503020204020204" pitchFamily="34" charset="-122"/>
              </a:rPr>
              <a:t>#WR</a:t>
            </a:r>
          </a:p>
          <a:p>
            <a:r>
              <a:rPr lang="zh-CN" altLang="en-US" sz="2400" dirty="0">
                <a:solidFill>
                  <a:srgbClr val="92D050"/>
                </a:solidFill>
                <a:latin typeface="微软雅黑" panose="020B0503020204020204" pitchFamily="34" charset="-122"/>
                <a:ea typeface="微软雅黑" panose="020B0503020204020204" pitchFamily="34" charset="-122"/>
              </a:rPr>
              <a:t>到</a:t>
            </a:r>
            <a:r>
              <a:rPr lang="en-US" altLang="zh-CN" sz="2400" dirty="0">
                <a:solidFill>
                  <a:srgbClr val="92D050"/>
                </a:solidFill>
                <a:latin typeface="微软雅黑" panose="020B0503020204020204" pitchFamily="34" charset="-122"/>
                <a:ea typeface="微软雅黑" panose="020B0503020204020204" pitchFamily="34" charset="-122"/>
              </a:rPr>
              <a:t>I/O</a:t>
            </a:r>
            <a:r>
              <a:rPr lang="zh-CN" altLang="en-US" sz="2400" dirty="0">
                <a:solidFill>
                  <a:srgbClr val="92D050"/>
                </a:solidFill>
                <a:latin typeface="微软雅黑" panose="020B0503020204020204" pitchFamily="34" charset="-122"/>
                <a:ea typeface="微软雅黑" panose="020B0503020204020204" pitchFamily="34" charset="-122"/>
              </a:rPr>
              <a:t>设备：访问</a:t>
            </a:r>
            <a:r>
              <a:rPr lang="en-US" altLang="zh-CN" sz="2400" dirty="0">
                <a:solidFill>
                  <a:srgbClr val="92D050"/>
                </a:solidFill>
                <a:latin typeface="微软雅黑" panose="020B0503020204020204" pitchFamily="34" charset="-122"/>
                <a:ea typeface="微软雅黑" panose="020B0503020204020204" pitchFamily="34" charset="-122"/>
              </a:rPr>
              <a:t>I/O</a:t>
            </a:r>
            <a:r>
              <a:rPr lang="zh-CN" altLang="en-US" sz="2400" dirty="0">
                <a:solidFill>
                  <a:srgbClr val="92D050"/>
                </a:solidFill>
                <a:latin typeface="微软雅黑" panose="020B0503020204020204" pitchFamily="34" charset="-122"/>
                <a:ea typeface="微软雅黑" panose="020B0503020204020204" pitchFamily="34" charset="-122"/>
              </a:rPr>
              <a:t>设备的控制信号</a:t>
            </a:r>
            <a:r>
              <a:rPr lang="en-US" altLang="zh-CN" sz="2400" dirty="0">
                <a:solidFill>
                  <a:srgbClr val="92D050"/>
                </a:solidFill>
                <a:latin typeface="微软雅黑" panose="020B0503020204020204" pitchFamily="34" charset="-122"/>
                <a:ea typeface="微软雅黑" panose="020B0503020204020204" pitchFamily="34" charset="-122"/>
              </a:rPr>
              <a:t>#IO</a:t>
            </a:r>
          </a:p>
          <a:p>
            <a:r>
              <a:rPr lang="zh-CN" altLang="en-US" sz="2400" dirty="0">
                <a:solidFill>
                  <a:srgbClr val="92D050"/>
                </a:solidFill>
                <a:latin typeface="微软雅黑" panose="020B0503020204020204" pitchFamily="34" charset="-122"/>
                <a:ea typeface="微软雅黑" panose="020B0503020204020204" pitchFamily="34" charset="-122"/>
              </a:rPr>
              <a:t>中断响应信号</a:t>
            </a:r>
            <a:r>
              <a:rPr lang="en-US" altLang="zh-CN" sz="2400" dirty="0">
                <a:solidFill>
                  <a:srgbClr val="92D050"/>
                </a:solidFill>
                <a:latin typeface="微软雅黑" panose="020B0503020204020204" pitchFamily="34" charset="-122"/>
                <a:ea typeface="微软雅黑" panose="020B0503020204020204" pitchFamily="34" charset="-122"/>
              </a:rPr>
              <a:t>INTA</a:t>
            </a:r>
            <a:r>
              <a:rPr lang="zh-CN" altLang="en-US" sz="2400" dirty="0">
                <a:solidFill>
                  <a:srgbClr val="92D050"/>
                </a:solidFill>
                <a:latin typeface="微软雅黑" panose="020B0503020204020204" pitchFamily="34" charset="-122"/>
                <a:ea typeface="微软雅黑" panose="020B0503020204020204" pitchFamily="34" charset="-122"/>
              </a:rPr>
              <a:t>、总线响应信号</a:t>
            </a:r>
            <a:r>
              <a:rPr lang="en-US" altLang="zh-CN" sz="2400" dirty="0">
                <a:solidFill>
                  <a:srgbClr val="92D050"/>
                </a:solidFill>
                <a:latin typeface="微软雅黑" panose="020B0503020204020204" pitchFamily="34" charset="-122"/>
                <a:ea typeface="微软雅黑" panose="020B0503020204020204" pitchFamily="34" charset="-122"/>
              </a:rPr>
              <a:t>HLDA</a:t>
            </a:r>
          </a:p>
        </p:txBody>
      </p:sp>
    </p:spTree>
    <p:extLst>
      <p:ext uri="{BB962C8B-B14F-4D97-AF65-F5344CB8AC3E}">
        <p14:creationId xmlns:p14="http://schemas.microsoft.com/office/powerpoint/2010/main" val="93859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Effect transition="in" filter="fade">
                                      <p:cBhvr>
                                        <p:cTn id="62" dur="500"/>
                                        <p:tgtEl>
                                          <p:spTgt spid="2">
                                            <p:txEl>
                                              <p:pRg st="8" end="8"/>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animEffect transition="in" filter="fade">
                                      <p:cBhvr>
                                        <p:cTn id="65" dur="500"/>
                                        <p:tgtEl>
                                          <p:spTgt spid="2">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right)">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
                                            <p:txEl>
                                              <p:pRg st="11" end="11"/>
                                            </p:txEl>
                                          </p:spTgt>
                                        </p:tgtEl>
                                        <p:attrNameLst>
                                          <p:attrName>style.visibility</p:attrName>
                                        </p:attrNameLst>
                                      </p:cBhvr>
                                      <p:to>
                                        <p:strVal val="visible"/>
                                      </p:to>
                                    </p:set>
                                    <p:animEffect transition="in" filter="fade">
                                      <p:cBhvr>
                                        <p:cTn id="88" dur="500"/>
                                        <p:tgtEl>
                                          <p:spTgt spid="2">
                                            <p:txEl>
                                              <p:pRg st="11" end="11"/>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2">
                                            <p:txEl>
                                              <p:pRg st="12" end="12"/>
                                            </p:txEl>
                                          </p:spTgt>
                                        </p:tgtEl>
                                        <p:attrNameLst>
                                          <p:attrName>style.visibility</p:attrName>
                                        </p:attrNameLst>
                                      </p:cBhvr>
                                      <p:to>
                                        <p:strVal val="visible"/>
                                      </p:to>
                                    </p:set>
                                    <p:animEffect transition="in" filter="fade">
                                      <p:cBhvr>
                                        <p:cTn id="91" dur="500"/>
                                        <p:tgtEl>
                                          <p:spTgt spid="2">
                                            <p:txEl>
                                              <p:pRg st="12" end="12"/>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2">
                                            <p:txEl>
                                              <p:pRg st="13" end="13"/>
                                            </p:txEl>
                                          </p:spTgt>
                                        </p:tgtEl>
                                        <p:attrNameLst>
                                          <p:attrName>style.visibility</p:attrName>
                                        </p:attrNameLst>
                                      </p:cBhvr>
                                      <p:to>
                                        <p:strVal val="visible"/>
                                      </p:to>
                                    </p:set>
                                    <p:animEffect transition="in" filter="fade">
                                      <p:cBhvr>
                                        <p:cTn id="94" dur="500"/>
                                        <p:tgtEl>
                                          <p:spTgt spid="2">
                                            <p:txEl>
                                              <p:pRg st="13" end="1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7">
                                            <p:txEl>
                                              <p:pRg st="0" end="0"/>
                                            </p:txEl>
                                          </p:spTgt>
                                        </p:tgtEl>
                                        <p:attrNameLst>
                                          <p:attrName>style.visibility</p:attrName>
                                        </p:attrNameLst>
                                      </p:cBhvr>
                                      <p:to>
                                        <p:strVal val="visible"/>
                                      </p:to>
                                    </p:set>
                                    <p:animEffect transition="in" filter="fade">
                                      <p:cBhvr>
                                        <p:cTn id="99" dur="500"/>
                                        <p:tgtEl>
                                          <p:spTgt spid="27">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wipe(left)">
                                      <p:cBhvr>
                                        <p:cTn id="104" dur="500"/>
                                        <p:tgtEl>
                                          <p:spTgt spid="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27">
                                            <p:txEl>
                                              <p:pRg st="1" end="1"/>
                                            </p:txEl>
                                          </p:spTgt>
                                        </p:tgtEl>
                                        <p:attrNameLst>
                                          <p:attrName>style.visibility</p:attrName>
                                        </p:attrNameLst>
                                      </p:cBhvr>
                                      <p:to>
                                        <p:strVal val="visible"/>
                                      </p:to>
                                    </p:set>
                                    <p:animEffect transition="in" filter="fade">
                                      <p:cBhvr>
                                        <p:cTn id="114" dur="500"/>
                                        <p:tgtEl>
                                          <p:spTgt spid="27">
                                            <p:txEl>
                                              <p:pRg st="1" end="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7">
                                            <p:txEl>
                                              <p:pRg st="2" end="2"/>
                                            </p:txEl>
                                          </p:spTgt>
                                        </p:tgtEl>
                                        <p:attrNameLst>
                                          <p:attrName>style.visibility</p:attrName>
                                        </p:attrNameLst>
                                      </p:cBhvr>
                                      <p:to>
                                        <p:strVal val="visible"/>
                                      </p:to>
                                    </p:set>
                                    <p:animEffect transition="in" filter="fade">
                                      <p:cBhvr>
                                        <p:cTn id="119" dur="500"/>
                                        <p:tgtEl>
                                          <p:spTgt spid="27">
                                            <p:txEl>
                                              <p:pRg st="2" end="2"/>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wipe(left)">
                                      <p:cBhvr>
                                        <p:cTn id="124" dur="500"/>
                                        <p:tgtEl>
                                          <p:spTgt spid="1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27">
                                            <p:txEl>
                                              <p:pRg st="4" end="4"/>
                                            </p:txEl>
                                          </p:spTgt>
                                        </p:tgtEl>
                                        <p:attrNameLst>
                                          <p:attrName>style.visibility</p:attrName>
                                        </p:attrNameLst>
                                      </p:cBhvr>
                                      <p:to>
                                        <p:strVal val="visible"/>
                                      </p:to>
                                    </p:set>
                                    <p:animEffect transition="in" filter="fade">
                                      <p:cBhvr>
                                        <p:cTn id="134" dur="500"/>
                                        <p:tgtEl>
                                          <p:spTgt spid="27">
                                            <p:txEl>
                                              <p:pRg st="4" end="4"/>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xEl>
                                              <p:pRg st="5" end="5"/>
                                            </p:txEl>
                                          </p:spTgt>
                                        </p:tgtEl>
                                        <p:attrNameLst>
                                          <p:attrName>style.visibility</p:attrName>
                                        </p:attrNameLst>
                                      </p:cBhvr>
                                      <p:to>
                                        <p:strVal val="visible"/>
                                      </p:to>
                                    </p:set>
                                    <p:animEffect transition="in" filter="fade">
                                      <p:cBhvr>
                                        <p:cTn id="139" dur="500"/>
                                        <p:tgtEl>
                                          <p:spTgt spid="27">
                                            <p:txEl>
                                              <p:pRg st="5" end="5"/>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27">
                                            <p:txEl>
                                              <p:pRg st="6" end="6"/>
                                            </p:txEl>
                                          </p:spTgt>
                                        </p:tgtEl>
                                        <p:attrNameLst>
                                          <p:attrName>style.visibility</p:attrName>
                                        </p:attrNameLst>
                                      </p:cBhvr>
                                      <p:to>
                                        <p:strVal val="visible"/>
                                      </p:to>
                                    </p:set>
                                    <p:animEffect transition="in" filter="fade">
                                      <p:cBhvr>
                                        <p:cTn id="144" dur="500"/>
                                        <p:tgtEl>
                                          <p:spTgt spid="27">
                                            <p:txEl>
                                              <p:pRg st="6" end="6"/>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27">
                                            <p:txEl>
                                              <p:pRg st="7" end="7"/>
                                            </p:txEl>
                                          </p:spTgt>
                                        </p:tgtEl>
                                        <p:attrNameLst>
                                          <p:attrName>style.visibility</p:attrName>
                                        </p:attrNameLst>
                                      </p:cBhvr>
                                      <p:to>
                                        <p:strVal val="visible"/>
                                      </p:to>
                                    </p:set>
                                    <p:animEffect transition="in" filter="fade">
                                      <p:cBhvr>
                                        <p:cTn id="149" dur="500"/>
                                        <p:tgtEl>
                                          <p:spTgt spid="27">
                                            <p:txEl>
                                              <p:pRg st="7" end="7"/>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12" grpId="0" animBg="1"/>
      <p:bldP spid="13" grpId="0" animBg="1"/>
      <p:bldP spid="14" grpId="0"/>
      <p:bldP spid="15" grpId="0"/>
      <p:bldP spid="10" grpId="0" animBg="1"/>
      <p:bldP spid="16" grpId="0"/>
      <p:bldP spid="21" grpId="0"/>
      <p:bldP spid="22" grpId="0"/>
      <p:bldP spid="24" grpId="0"/>
      <p:bldP spid="19" grpId="0" animBg="1"/>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0" y="0"/>
            <a:ext cx="282468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硬布线控制器</a:t>
            </a:r>
          </a:p>
        </p:txBody>
      </p:sp>
      <p:sp>
        <p:nvSpPr>
          <p:cNvPr id="3" name="矩形 2">
            <a:extLst>
              <a:ext uri="{FF2B5EF4-FFF2-40B4-BE49-F238E27FC236}">
                <a16:creationId xmlns:a16="http://schemas.microsoft.com/office/drawing/2014/main" id="{6FC76FCD-34DC-4669-AB4C-51EAD1BA3E01}"/>
              </a:ext>
            </a:extLst>
          </p:cNvPr>
          <p:cNvSpPr/>
          <p:nvPr/>
        </p:nvSpPr>
        <p:spPr>
          <a:xfrm>
            <a:off x="5066224" y="1807667"/>
            <a:ext cx="1524000" cy="1335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控制单元</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68AB26C-DE74-484F-A7E7-1F80CF47BFA5}"/>
              </a:ext>
            </a:extLst>
          </p:cNvPr>
          <p:cNvSpPr/>
          <p:nvPr/>
        </p:nvSpPr>
        <p:spPr>
          <a:xfrm>
            <a:off x="5066224" y="213460"/>
            <a:ext cx="1524000" cy="477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rgbClr val="FF0000"/>
                </a:solidFill>
                <a:latin typeface="微软雅黑" panose="020B0503020204020204" pitchFamily="34" charset="-122"/>
                <a:ea typeface="微软雅黑" panose="020B0503020204020204" pitchFamily="34" charset="-122"/>
              </a:rPr>
              <a:t>IR</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7F0320E9-E62F-44C4-8617-1C7B86BA2EE0}"/>
              </a:ext>
            </a:extLst>
          </p:cNvPr>
          <p:cNvSpPr/>
          <p:nvPr/>
        </p:nvSpPr>
        <p:spPr>
          <a:xfrm flipH="1">
            <a:off x="6599518" y="2899599"/>
            <a:ext cx="4032000" cy="18846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6308FD9-7F2D-4D67-A6D7-C5B92C7FEEEC}"/>
              </a:ext>
            </a:extLst>
          </p:cNvPr>
          <p:cNvSpPr txBox="1"/>
          <p:nvPr/>
        </p:nvSpPr>
        <p:spPr>
          <a:xfrm>
            <a:off x="6707279" y="2974149"/>
            <a:ext cx="3878179"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来自系统总线的控制信号</a:t>
            </a:r>
          </a:p>
        </p:txBody>
      </p:sp>
      <p:cxnSp>
        <p:nvCxnSpPr>
          <p:cNvPr id="18" name="直接箭头连接符 17">
            <a:extLst>
              <a:ext uri="{FF2B5EF4-FFF2-40B4-BE49-F238E27FC236}">
                <a16:creationId xmlns:a16="http://schemas.microsoft.com/office/drawing/2014/main" id="{838FA304-FC0A-4C5A-9067-437AD0682D5C}"/>
              </a:ext>
            </a:extLst>
          </p:cNvPr>
          <p:cNvCxnSpPr/>
          <p:nvPr/>
        </p:nvCxnSpPr>
        <p:spPr>
          <a:xfrm>
            <a:off x="4596992" y="1898719"/>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6DCE114-9BA7-4578-B4E3-16B75C14A863}"/>
              </a:ext>
            </a:extLst>
          </p:cNvPr>
          <p:cNvCxnSpPr/>
          <p:nvPr/>
        </p:nvCxnSpPr>
        <p:spPr>
          <a:xfrm>
            <a:off x="4596992" y="2587147"/>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DF05AE6-9340-49BA-B1F9-93FBD1A87221}"/>
              </a:ext>
            </a:extLst>
          </p:cNvPr>
          <p:cNvSpPr txBox="1"/>
          <p:nvPr/>
        </p:nvSpPr>
        <p:spPr>
          <a:xfrm>
            <a:off x="4596992" y="2061313"/>
            <a:ext cx="584775" cy="363241"/>
          </a:xfrm>
          <a:prstGeom prst="rect">
            <a:avLst/>
          </a:prstGeom>
          <a:noFill/>
        </p:spPr>
        <p:txBody>
          <a:bodyPr vert="eaVert" wrap="none" rtlCol="0">
            <a:spAutoFit/>
          </a:bodyPr>
          <a:lstStyle/>
          <a:p>
            <a:r>
              <a:rPr lang="en-US" altLang="zh-CN" sz="2600" dirty="0">
                <a:solidFill>
                  <a:schemeClr val="accent2"/>
                </a:solidFill>
                <a:latin typeface="微软雅黑" panose="020B0503020204020204" pitchFamily="34" charset="-122"/>
                <a:ea typeface="微软雅黑" panose="020B0503020204020204" pitchFamily="34" charset="-122"/>
              </a:rPr>
              <a:t>…</a:t>
            </a:r>
            <a:endParaRPr lang="zh-CN" altLang="en-US" sz="2600" dirty="0">
              <a:solidFill>
                <a:schemeClr val="accent2"/>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E475255-8B07-484F-BB25-E6C7DC8B7F4B}"/>
              </a:ext>
            </a:extLst>
          </p:cNvPr>
          <p:cNvSpPr txBox="1"/>
          <p:nvPr/>
        </p:nvSpPr>
        <p:spPr>
          <a:xfrm>
            <a:off x="3717234" y="1956871"/>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标志</a:t>
            </a:r>
          </a:p>
        </p:txBody>
      </p:sp>
      <p:cxnSp>
        <p:nvCxnSpPr>
          <p:cNvPr id="23" name="直接箭头连接符 22">
            <a:extLst>
              <a:ext uri="{FF2B5EF4-FFF2-40B4-BE49-F238E27FC236}">
                <a16:creationId xmlns:a16="http://schemas.microsoft.com/office/drawing/2014/main" id="{339FABAD-7E8F-43AC-AA06-FA7B9A348268}"/>
              </a:ext>
            </a:extLst>
          </p:cNvPr>
          <p:cNvCxnSpPr/>
          <p:nvPr/>
        </p:nvCxnSpPr>
        <p:spPr>
          <a:xfrm>
            <a:off x="4598996" y="3011311"/>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C53ED1C-DEDB-46AF-A324-FA02954F9A7C}"/>
              </a:ext>
            </a:extLst>
          </p:cNvPr>
          <p:cNvSpPr txBox="1"/>
          <p:nvPr/>
        </p:nvSpPr>
        <p:spPr>
          <a:xfrm>
            <a:off x="3729267" y="2765089"/>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时钟</a:t>
            </a:r>
          </a:p>
        </p:txBody>
      </p:sp>
      <p:sp>
        <p:nvSpPr>
          <p:cNvPr id="19" name="箭头: 下 18">
            <a:extLst>
              <a:ext uri="{FF2B5EF4-FFF2-40B4-BE49-F238E27FC236}">
                <a16:creationId xmlns:a16="http://schemas.microsoft.com/office/drawing/2014/main" id="{13D12329-B550-4CFA-9533-C415F0A38352}"/>
              </a:ext>
            </a:extLst>
          </p:cNvPr>
          <p:cNvSpPr/>
          <p:nvPr/>
        </p:nvSpPr>
        <p:spPr>
          <a:xfrm>
            <a:off x="5704963" y="691077"/>
            <a:ext cx="246522" cy="1080000"/>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3ED2395D-620C-4A93-9341-CBB836CD3F85}"/>
              </a:ext>
            </a:extLst>
          </p:cNvPr>
          <p:cNvCxnSpPr>
            <a:cxnSpLocks/>
          </p:cNvCxnSpPr>
          <p:nvPr/>
        </p:nvCxnSpPr>
        <p:spPr>
          <a:xfrm flipH="1">
            <a:off x="6599518" y="1931349"/>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876C10F-A281-4C94-BD2B-DBCB1021DD35}"/>
              </a:ext>
            </a:extLst>
          </p:cNvPr>
          <p:cNvCxnSpPr>
            <a:cxnSpLocks/>
          </p:cNvCxnSpPr>
          <p:nvPr/>
        </p:nvCxnSpPr>
        <p:spPr>
          <a:xfrm flipH="1">
            <a:off x="6599518" y="2619777"/>
            <a:ext cx="4692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CAFAF2D-BC95-4F9D-B7E0-8E83618E77AA}"/>
              </a:ext>
            </a:extLst>
          </p:cNvPr>
          <p:cNvSpPr txBox="1"/>
          <p:nvPr/>
        </p:nvSpPr>
        <p:spPr>
          <a:xfrm flipH="1">
            <a:off x="6599518" y="2093943"/>
            <a:ext cx="584775" cy="363241"/>
          </a:xfrm>
          <a:prstGeom prst="rect">
            <a:avLst/>
          </a:prstGeom>
          <a:noFill/>
        </p:spPr>
        <p:txBody>
          <a:bodyPr vert="eaVert" wrap="none" rtlCol="0">
            <a:spAutoFit/>
          </a:bodyPr>
          <a:lstStyle/>
          <a:p>
            <a:r>
              <a:rPr lang="en-US" altLang="zh-CN" sz="2600" dirty="0">
                <a:solidFill>
                  <a:schemeClr val="accent2"/>
                </a:solidFill>
                <a:latin typeface="微软雅黑" panose="020B0503020204020204" pitchFamily="34" charset="-122"/>
                <a:ea typeface="微软雅黑" panose="020B0503020204020204" pitchFamily="34" charset="-122"/>
              </a:rPr>
              <a:t>…</a:t>
            </a:r>
            <a:endParaRPr lang="zh-CN" altLang="en-US" sz="2600" dirty="0">
              <a:solidFill>
                <a:schemeClr val="accent2"/>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C48C4BC7-4C34-4333-AC86-2AEF95E60D37}"/>
              </a:ext>
            </a:extLst>
          </p:cNvPr>
          <p:cNvSpPr txBox="1"/>
          <p:nvPr/>
        </p:nvSpPr>
        <p:spPr>
          <a:xfrm>
            <a:off x="7061032" y="2029341"/>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标志</a:t>
            </a:r>
          </a:p>
        </p:txBody>
      </p:sp>
    </p:spTree>
    <p:extLst>
      <p:ext uri="{BB962C8B-B14F-4D97-AF65-F5344CB8AC3E}">
        <p14:creationId xmlns:p14="http://schemas.microsoft.com/office/powerpoint/2010/main" val="27090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
                                        </p:tgtEl>
                                      </p:cBhvr>
                                    </p:animEffect>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C76FCD-34DC-4669-AB4C-51EAD1BA3E01}"/>
              </a:ext>
            </a:extLst>
          </p:cNvPr>
          <p:cNvSpPr/>
          <p:nvPr/>
        </p:nvSpPr>
        <p:spPr>
          <a:xfrm>
            <a:off x="5066224" y="1807667"/>
            <a:ext cx="1524000" cy="1335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控制单元</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339FABAD-7E8F-43AC-AA06-FA7B9A348268}"/>
              </a:ext>
            </a:extLst>
          </p:cNvPr>
          <p:cNvCxnSpPr/>
          <p:nvPr/>
        </p:nvCxnSpPr>
        <p:spPr>
          <a:xfrm>
            <a:off x="4598996" y="3011311"/>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C53ED1C-DEDB-46AF-A324-FA02954F9A7C}"/>
              </a:ext>
            </a:extLst>
          </p:cNvPr>
          <p:cNvSpPr txBox="1"/>
          <p:nvPr/>
        </p:nvSpPr>
        <p:spPr>
          <a:xfrm>
            <a:off x="3729267" y="2765089"/>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时钟</a:t>
            </a:r>
          </a:p>
        </p:txBody>
      </p:sp>
      <p:cxnSp>
        <p:nvCxnSpPr>
          <p:cNvPr id="31" name="直接箭头连接符 30">
            <a:extLst>
              <a:ext uri="{FF2B5EF4-FFF2-40B4-BE49-F238E27FC236}">
                <a16:creationId xmlns:a16="http://schemas.microsoft.com/office/drawing/2014/main" id="{B6E20BD2-E5F1-4C9F-BE60-5FAEDE682148}"/>
              </a:ext>
            </a:extLst>
          </p:cNvPr>
          <p:cNvCxnSpPr>
            <a:cxnSpLocks/>
          </p:cNvCxnSpPr>
          <p:nvPr/>
        </p:nvCxnSpPr>
        <p:spPr>
          <a:xfrm flipH="1">
            <a:off x="6625384" y="2024257"/>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F1C4651-59EA-4319-8515-5C21D3110E96}"/>
              </a:ext>
            </a:extLst>
          </p:cNvPr>
          <p:cNvCxnSpPr>
            <a:cxnSpLocks/>
          </p:cNvCxnSpPr>
          <p:nvPr/>
        </p:nvCxnSpPr>
        <p:spPr>
          <a:xfrm flipH="1">
            <a:off x="6625384" y="2941288"/>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EBE6C2B-ABB8-4022-B21E-C29743FE0300}"/>
              </a:ext>
            </a:extLst>
          </p:cNvPr>
          <p:cNvSpPr txBox="1"/>
          <p:nvPr/>
        </p:nvSpPr>
        <p:spPr>
          <a:xfrm flipH="1">
            <a:off x="6625384" y="2301152"/>
            <a:ext cx="584775" cy="363241"/>
          </a:xfrm>
          <a:prstGeom prst="rect">
            <a:avLst/>
          </a:prstGeom>
          <a:noFill/>
        </p:spPr>
        <p:txBody>
          <a:bodyPr vert="eaVert" wrap="none" rtlCol="0">
            <a:spAutoFit/>
          </a:bodyPr>
          <a:lstStyle/>
          <a:p>
            <a:r>
              <a:rPr lang="en-US" altLang="zh-CN" sz="2600" dirty="0">
                <a:solidFill>
                  <a:srgbClr val="4472C4"/>
                </a:solidFill>
                <a:latin typeface="微软雅黑" panose="020B0503020204020204" pitchFamily="34" charset="-122"/>
                <a:ea typeface="微软雅黑" panose="020B0503020204020204" pitchFamily="34" charset="-122"/>
              </a:rPr>
              <a:t>…</a:t>
            </a:r>
            <a:endParaRPr lang="zh-CN" altLang="en-US" sz="2600" dirty="0">
              <a:solidFill>
                <a:srgbClr val="4472C4"/>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0864C13-7AC9-444F-A9B5-6D066AE5F3F8}"/>
              </a:ext>
            </a:extLst>
          </p:cNvPr>
          <p:cNvSpPr txBox="1"/>
          <p:nvPr/>
        </p:nvSpPr>
        <p:spPr>
          <a:xfrm>
            <a:off x="7210159" y="2236550"/>
            <a:ext cx="4886517"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标志（来自执行单元的反馈信息）</a:t>
            </a:r>
          </a:p>
        </p:txBody>
      </p:sp>
      <p:sp>
        <p:nvSpPr>
          <p:cNvPr id="35" name="文本框 34">
            <a:extLst>
              <a:ext uri="{FF2B5EF4-FFF2-40B4-BE49-F238E27FC236}">
                <a16:creationId xmlns:a16="http://schemas.microsoft.com/office/drawing/2014/main" id="{D1F5292A-A085-4DA8-8792-EE564DB77C82}"/>
              </a:ext>
            </a:extLst>
          </p:cNvPr>
          <p:cNvSpPr txBox="1"/>
          <p:nvPr/>
        </p:nvSpPr>
        <p:spPr>
          <a:xfrm>
            <a:off x="0" y="0"/>
            <a:ext cx="282468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硬布线控制器</a:t>
            </a:r>
          </a:p>
        </p:txBody>
      </p:sp>
      <p:sp>
        <p:nvSpPr>
          <p:cNvPr id="36" name="矩形 35">
            <a:extLst>
              <a:ext uri="{FF2B5EF4-FFF2-40B4-BE49-F238E27FC236}">
                <a16:creationId xmlns:a16="http://schemas.microsoft.com/office/drawing/2014/main" id="{F9B1BE6D-22B4-4591-A61F-EA0589B84C96}"/>
              </a:ext>
            </a:extLst>
          </p:cNvPr>
          <p:cNvSpPr/>
          <p:nvPr/>
        </p:nvSpPr>
        <p:spPr>
          <a:xfrm>
            <a:off x="5066224" y="213460"/>
            <a:ext cx="1524000" cy="477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rgbClr val="FF0000"/>
                </a:solidFill>
                <a:latin typeface="微软雅黑" panose="020B0503020204020204" pitchFamily="34" charset="-122"/>
                <a:ea typeface="微软雅黑" panose="020B0503020204020204" pitchFamily="34" charset="-122"/>
              </a:rPr>
              <a:t>IR</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
        <p:nvSpPr>
          <p:cNvPr id="38" name="箭头: 下 37">
            <a:extLst>
              <a:ext uri="{FF2B5EF4-FFF2-40B4-BE49-F238E27FC236}">
                <a16:creationId xmlns:a16="http://schemas.microsoft.com/office/drawing/2014/main" id="{E9BDA985-6770-4AA0-926E-BD1CBBBB3044}"/>
              </a:ext>
            </a:extLst>
          </p:cNvPr>
          <p:cNvSpPr/>
          <p:nvPr/>
        </p:nvSpPr>
        <p:spPr>
          <a:xfrm>
            <a:off x="5704963" y="691077"/>
            <a:ext cx="246522" cy="1080000"/>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2530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C76FCD-34DC-4669-AB4C-51EAD1BA3E01}"/>
              </a:ext>
            </a:extLst>
          </p:cNvPr>
          <p:cNvSpPr/>
          <p:nvPr/>
        </p:nvSpPr>
        <p:spPr>
          <a:xfrm>
            <a:off x="5066224" y="1807667"/>
            <a:ext cx="1524000" cy="1335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控制单元</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339FABAD-7E8F-43AC-AA06-FA7B9A348268}"/>
              </a:ext>
            </a:extLst>
          </p:cNvPr>
          <p:cNvCxnSpPr/>
          <p:nvPr/>
        </p:nvCxnSpPr>
        <p:spPr>
          <a:xfrm>
            <a:off x="4598996" y="3011311"/>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C53ED1C-DEDB-46AF-A324-FA02954F9A7C}"/>
              </a:ext>
            </a:extLst>
          </p:cNvPr>
          <p:cNvSpPr txBox="1"/>
          <p:nvPr/>
        </p:nvSpPr>
        <p:spPr>
          <a:xfrm>
            <a:off x="3729267" y="2765089"/>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时钟</a:t>
            </a:r>
          </a:p>
        </p:txBody>
      </p:sp>
      <p:cxnSp>
        <p:nvCxnSpPr>
          <p:cNvPr id="31" name="直接箭头连接符 30">
            <a:extLst>
              <a:ext uri="{FF2B5EF4-FFF2-40B4-BE49-F238E27FC236}">
                <a16:creationId xmlns:a16="http://schemas.microsoft.com/office/drawing/2014/main" id="{B6E20BD2-E5F1-4C9F-BE60-5FAEDE682148}"/>
              </a:ext>
            </a:extLst>
          </p:cNvPr>
          <p:cNvCxnSpPr>
            <a:cxnSpLocks/>
          </p:cNvCxnSpPr>
          <p:nvPr/>
        </p:nvCxnSpPr>
        <p:spPr>
          <a:xfrm flipH="1">
            <a:off x="6625384" y="2024257"/>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F1C4651-59EA-4319-8515-5C21D3110E96}"/>
              </a:ext>
            </a:extLst>
          </p:cNvPr>
          <p:cNvCxnSpPr>
            <a:cxnSpLocks/>
          </p:cNvCxnSpPr>
          <p:nvPr/>
        </p:nvCxnSpPr>
        <p:spPr>
          <a:xfrm flipH="1">
            <a:off x="6625384" y="2941288"/>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EBE6C2B-ABB8-4022-B21E-C29743FE0300}"/>
              </a:ext>
            </a:extLst>
          </p:cNvPr>
          <p:cNvSpPr txBox="1"/>
          <p:nvPr/>
        </p:nvSpPr>
        <p:spPr>
          <a:xfrm flipH="1">
            <a:off x="6625384" y="2301152"/>
            <a:ext cx="584775" cy="363241"/>
          </a:xfrm>
          <a:prstGeom prst="rect">
            <a:avLst/>
          </a:prstGeom>
          <a:noFill/>
        </p:spPr>
        <p:txBody>
          <a:bodyPr vert="eaVert" wrap="none" rtlCol="0">
            <a:spAutoFit/>
          </a:bodyPr>
          <a:lstStyle/>
          <a:p>
            <a:r>
              <a:rPr lang="en-US" altLang="zh-CN" sz="2600" dirty="0">
                <a:solidFill>
                  <a:srgbClr val="4472C4"/>
                </a:solidFill>
                <a:latin typeface="微软雅黑" panose="020B0503020204020204" pitchFamily="34" charset="-122"/>
                <a:ea typeface="微软雅黑" panose="020B0503020204020204" pitchFamily="34" charset="-122"/>
              </a:rPr>
              <a:t>…</a:t>
            </a:r>
            <a:endParaRPr lang="zh-CN" altLang="en-US" sz="2600" dirty="0">
              <a:solidFill>
                <a:srgbClr val="4472C4"/>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0864C13-7AC9-444F-A9B5-6D066AE5F3F8}"/>
              </a:ext>
            </a:extLst>
          </p:cNvPr>
          <p:cNvSpPr txBox="1"/>
          <p:nvPr/>
        </p:nvSpPr>
        <p:spPr>
          <a:xfrm>
            <a:off x="7210159" y="2236550"/>
            <a:ext cx="4886517"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标志（来自执行单元的反馈信息）</a:t>
            </a:r>
          </a:p>
        </p:txBody>
      </p:sp>
      <p:sp>
        <p:nvSpPr>
          <p:cNvPr id="12" name="文本框 11">
            <a:extLst>
              <a:ext uri="{FF2B5EF4-FFF2-40B4-BE49-F238E27FC236}">
                <a16:creationId xmlns:a16="http://schemas.microsoft.com/office/drawing/2014/main" id="{3E917987-C248-4085-BD49-BC4B4381C245}"/>
              </a:ext>
            </a:extLst>
          </p:cNvPr>
          <p:cNvSpPr txBox="1"/>
          <p:nvPr/>
        </p:nvSpPr>
        <p:spPr>
          <a:xfrm>
            <a:off x="0" y="0"/>
            <a:ext cx="282468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硬布线控制器</a:t>
            </a:r>
          </a:p>
        </p:txBody>
      </p:sp>
      <p:sp>
        <p:nvSpPr>
          <p:cNvPr id="13" name="矩形 12">
            <a:extLst>
              <a:ext uri="{FF2B5EF4-FFF2-40B4-BE49-F238E27FC236}">
                <a16:creationId xmlns:a16="http://schemas.microsoft.com/office/drawing/2014/main" id="{741BCEED-C40F-45F6-9A08-C3951ABA3BEB}"/>
              </a:ext>
            </a:extLst>
          </p:cNvPr>
          <p:cNvSpPr/>
          <p:nvPr/>
        </p:nvSpPr>
        <p:spPr>
          <a:xfrm>
            <a:off x="5066224" y="213460"/>
            <a:ext cx="1524000" cy="477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rgbClr val="FF0000"/>
                </a:solidFill>
                <a:latin typeface="微软雅黑" panose="020B0503020204020204" pitchFamily="34" charset="-122"/>
                <a:ea typeface="微软雅黑" panose="020B0503020204020204" pitchFamily="34" charset="-122"/>
              </a:rPr>
              <a:t>IR</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
        <p:nvSpPr>
          <p:cNvPr id="15" name="箭头: 下 14">
            <a:extLst>
              <a:ext uri="{FF2B5EF4-FFF2-40B4-BE49-F238E27FC236}">
                <a16:creationId xmlns:a16="http://schemas.microsoft.com/office/drawing/2014/main" id="{D56E81F9-40C2-4922-9D63-340560902B35}"/>
              </a:ext>
            </a:extLst>
          </p:cNvPr>
          <p:cNvSpPr/>
          <p:nvPr/>
        </p:nvSpPr>
        <p:spPr>
          <a:xfrm>
            <a:off x="5704963" y="691077"/>
            <a:ext cx="246522" cy="288000"/>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26B2E1A-233F-4DDE-A8AA-BA725D304B5C}"/>
              </a:ext>
            </a:extLst>
          </p:cNvPr>
          <p:cNvSpPr/>
          <p:nvPr/>
        </p:nvSpPr>
        <p:spPr>
          <a:xfrm>
            <a:off x="4679673" y="1010564"/>
            <a:ext cx="2297102" cy="4776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00B0F0"/>
                </a:solidFill>
                <a:latin typeface="微软雅黑" panose="020B0503020204020204" pitchFamily="34" charset="-122"/>
                <a:ea typeface="微软雅黑" panose="020B0503020204020204" pitchFamily="34" charset="-122"/>
              </a:rPr>
              <a:t>操作码译码器</a:t>
            </a:r>
          </a:p>
        </p:txBody>
      </p:sp>
      <p:cxnSp>
        <p:nvCxnSpPr>
          <p:cNvPr id="17" name="直接箭头连接符 16">
            <a:extLst>
              <a:ext uri="{FF2B5EF4-FFF2-40B4-BE49-F238E27FC236}">
                <a16:creationId xmlns:a16="http://schemas.microsoft.com/office/drawing/2014/main" id="{AD4CE65B-564D-40A2-9817-7CFC03551B4D}"/>
              </a:ext>
            </a:extLst>
          </p:cNvPr>
          <p:cNvCxnSpPr>
            <a:cxnSpLocks/>
          </p:cNvCxnSpPr>
          <p:nvPr/>
        </p:nvCxnSpPr>
        <p:spPr>
          <a:xfrm rot="16200000" flipH="1">
            <a:off x="5071062"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91F183A-9496-4123-8011-F2B435A299C2}"/>
              </a:ext>
            </a:extLst>
          </p:cNvPr>
          <p:cNvSpPr txBox="1"/>
          <p:nvPr/>
        </p:nvSpPr>
        <p:spPr>
          <a:xfrm rot="16200000" flipH="1">
            <a:off x="5659097" y="1425270"/>
            <a:ext cx="584775" cy="363241"/>
          </a:xfrm>
          <a:prstGeom prst="rect">
            <a:avLst/>
          </a:prstGeom>
          <a:noFill/>
        </p:spPr>
        <p:txBody>
          <a:bodyPr vert="eaVert" wrap="none" rtlCol="0">
            <a:spAutoFit/>
          </a:bodyPr>
          <a:lstStyle/>
          <a:p>
            <a:r>
              <a:rPr lang="en-US" altLang="zh-CN" sz="2600" dirty="0">
                <a:solidFill>
                  <a:srgbClr val="4472C4"/>
                </a:solidFill>
                <a:latin typeface="微软雅黑" panose="020B0503020204020204" pitchFamily="34" charset="-122"/>
                <a:ea typeface="微软雅黑" panose="020B0503020204020204" pitchFamily="34" charset="-122"/>
              </a:rPr>
              <a:t>…</a:t>
            </a:r>
            <a:endParaRPr lang="zh-CN" altLang="en-US" sz="2600" dirty="0">
              <a:solidFill>
                <a:srgbClr val="4472C4"/>
              </a:solidFill>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3F07C8D1-7E47-43FB-AA61-4E6606A12FC6}"/>
              </a:ext>
            </a:extLst>
          </p:cNvPr>
          <p:cNvCxnSpPr>
            <a:cxnSpLocks/>
          </p:cNvCxnSpPr>
          <p:nvPr/>
        </p:nvCxnSpPr>
        <p:spPr>
          <a:xfrm rot="16200000" flipH="1">
            <a:off x="5339463"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1765205-5F69-4FC5-A9AC-64DD79C6B6B4}"/>
              </a:ext>
            </a:extLst>
          </p:cNvPr>
          <p:cNvCxnSpPr>
            <a:cxnSpLocks/>
          </p:cNvCxnSpPr>
          <p:nvPr/>
        </p:nvCxnSpPr>
        <p:spPr>
          <a:xfrm rot="16200000" flipH="1">
            <a:off x="6239507"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444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C76FCD-34DC-4669-AB4C-51EAD1BA3E01}"/>
              </a:ext>
            </a:extLst>
          </p:cNvPr>
          <p:cNvSpPr/>
          <p:nvPr/>
        </p:nvSpPr>
        <p:spPr>
          <a:xfrm>
            <a:off x="5066224" y="1807667"/>
            <a:ext cx="1524000" cy="1335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控制单元</a:t>
            </a:r>
            <a:endParaRPr lang="en-US" altLang="zh-CN" sz="2600" dirty="0">
              <a:solidFill>
                <a:schemeClr val="tx1"/>
              </a:solidFill>
              <a:latin typeface="微软雅黑" panose="020B0503020204020204" pitchFamily="34" charset="-122"/>
              <a:ea typeface="微软雅黑" panose="020B0503020204020204" pitchFamily="34" charset="-122"/>
            </a:endParaRPr>
          </a:p>
          <a:p>
            <a:pPr algn="ctr"/>
            <a:r>
              <a:rPr lang="en-US" altLang="zh-CN" sz="2600" dirty="0">
                <a:solidFill>
                  <a:schemeClr val="tx1"/>
                </a:solidFill>
                <a:latin typeface="微软雅黑" panose="020B0503020204020204" pitchFamily="34" charset="-122"/>
                <a:ea typeface="微软雅黑" panose="020B0503020204020204" pitchFamily="34" charset="-122"/>
              </a:rPr>
              <a:t>CU</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339FABAD-7E8F-43AC-AA06-FA7B9A348268}"/>
              </a:ext>
            </a:extLst>
          </p:cNvPr>
          <p:cNvCxnSpPr>
            <a:cxnSpLocks/>
          </p:cNvCxnSpPr>
          <p:nvPr/>
        </p:nvCxnSpPr>
        <p:spPr>
          <a:xfrm>
            <a:off x="4382224" y="2051272"/>
            <a:ext cx="68400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6E20BD2-E5F1-4C9F-BE60-5FAEDE682148}"/>
              </a:ext>
            </a:extLst>
          </p:cNvPr>
          <p:cNvCxnSpPr>
            <a:cxnSpLocks/>
          </p:cNvCxnSpPr>
          <p:nvPr/>
        </p:nvCxnSpPr>
        <p:spPr>
          <a:xfrm flipH="1">
            <a:off x="6625384" y="2024257"/>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F1C4651-59EA-4319-8515-5C21D3110E96}"/>
              </a:ext>
            </a:extLst>
          </p:cNvPr>
          <p:cNvCxnSpPr>
            <a:cxnSpLocks/>
          </p:cNvCxnSpPr>
          <p:nvPr/>
        </p:nvCxnSpPr>
        <p:spPr>
          <a:xfrm flipH="1">
            <a:off x="6625384" y="2941288"/>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EBE6C2B-ABB8-4022-B21E-C29743FE0300}"/>
              </a:ext>
            </a:extLst>
          </p:cNvPr>
          <p:cNvSpPr txBox="1"/>
          <p:nvPr/>
        </p:nvSpPr>
        <p:spPr>
          <a:xfrm flipH="1">
            <a:off x="6625384" y="2301152"/>
            <a:ext cx="584775" cy="363241"/>
          </a:xfrm>
          <a:prstGeom prst="rect">
            <a:avLst/>
          </a:prstGeom>
          <a:noFill/>
        </p:spPr>
        <p:txBody>
          <a:bodyPr vert="eaVert" wrap="none" rtlCol="0">
            <a:spAutoFit/>
          </a:bodyPr>
          <a:lstStyle/>
          <a:p>
            <a:r>
              <a:rPr lang="en-US" altLang="zh-CN" sz="2600" dirty="0">
                <a:solidFill>
                  <a:srgbClr val="4472C4"/>
                </a:solidFill>
                <a:latin typeface="微软雅黑" panose="020B0503020204020204" pitchFamily="34" charset="-122"/>
                <a:ea typeface="微软雅黑" panose="020B0503020204020204" pitchFamily="34" charset="-122"/>
              </a:rPr>
              <a:t>…</a:t>
            </a:r>
            <a:endParaRPr lang="zh-CN" altLang="en-US" sz="2600" dirty="0">
              <a:solidFill>
                <a:srgbClr val="4472C4"/>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0864C13-7AC9-444F-A9B5-6D066AE5F3F8}"/>
              </a:ext>
            </a:extLst>
          </p:cNvPr>
          <p:cNvSpPr txBox="1"/>
          <p:nvPr/>
        </p:nvSpPr>
        <p:spPr>
          <a:xfrm>
            <a:off x="7210159" y="2236550"/>
            <a:ext cx="4886517"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标志（来自执行单元的反馈信息）</a:t>
            </a:r>
          </a:p>
        </p:txBody>
      </p:sp>
      <p:sp>
        <p:nvSpPr>
          <p:cNvPr id="12" name="文本框 11">
            <a:extLst>
              <a:ext uri="{FF2B5EF4-FFF2-40B4-BE49-F238E27FC236}">
                <a16:creationId xmlns:a16="http://schemas.microsoft.com/office/drawing/2014/main" id="{3E917987-C248-4085-BD49-BC4B4381C245}"/>
              </a:ext>
            </a:extLst>
          </p:cNvPr>
          <p:cNvSpPr txBox="1"/>
          <p:nvPr/>
        </p:nvSpPr>
        <p:spPr>
          <a:xfrm>
            <a:off x="0" y="0"/>
            <a:ext cx="282468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硬布线控制器</a:t>
            </a:r>
          </a:p>
        </p:txBody>
      </p:sp>
      <p:sp>
        <p:nvSpPr>
          <p:cNvPr id="13" name="矩形 12">
            <a:extLst>
              <a:ext uri="{FF2B5EF4-FFF2-40B4-BE49-F238E27FC236}">
                <a16:creationId xmlns:a16="http://schemas.microsoft.com/office/drawing/2014/main" id="{741BCEED-C40F-45F6-9A08-C3951ABA3BEB}"/>
              </a:ext>
            </a:extLst>
          </p:cNvPr>
          <p:cNvSpPr/>
          <p:nvPr/>
        </p:nvSpPr>
        <p:spPr>
          <a:xfrm>
            <a:off x="5066224" y="213460"/>
            <a:ext cx="1524000" cy="477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rgbClr val="FF0000"/>
                </a:solidFill>
                <a:latin typeface="微软雅黑" panose="020B0503020204020204" pitchFamily="34" charset="-122"/>
                <a:ea typeface="微软雅黑" panose="020B0503020204020204" pitchFamily="34" charset="-122"/>
              </a:rPr>
              <a:t>IR</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
        <p:nvSpPr>
          <p:cNvPr id="15" name="箭头: 下 14">
            <a:extLst>
              <a:ext uri="{FF2B5EF4-FFF2-40B4-BE49-F238E27FC236}">
                <a16:creationId xmlns:a16="http://schemas.microsoft.com/office/drawing/2014/main" id="{D56E81F9-40C2-4922-9D63-340560902B35}"/>
              </a:ext>
            </a:extLst>
          </p:cNvPr>
          <p:cNvSpPr/>
          <p:nvPr/>
        </p:nvSpPr>
        <p:spPr>
          <a:xfrm>
            <a:off x="5704963" y="691077"/>
            <a:ext cx="246522" cy="288000"/>
          </a:xfrm>
          <a:prstGeom prst="down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26B2E1A-233F-4DDE-A8AA-BA725D304B5C}"/>
              </a:ext>
            </a:extLst>
          </p:cNvPr>
          <p:cNvSpPr/>
          <p:nvPr/>
        </p:nvSpPr>
        <p:spPr>
          <a:xfrm>
            <a:off x="4679673" y="1010564"/>
            <a:ext cx="2297102" cy="4776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00B0F0"/>
                </a:solidFill>
                <a:latin typeface="微软雅黑" panose="020B0503020204020204" pitchFamily="34" charset="-122"/>
                <a:ea typeface="微软雅黑" panose="020B0503020204020204" pitchFamily="34" charset="-122"/>
              </a:rPr>
              <a:t>操作码译码器</a:t>
            </a:r>
          </a:p>
        </p:txBody>
      </p:sp>
      <p:cxnSp>
        <p:nvCxnSpPr>
          <p:cNvPr id="17" name="直接箭头连接符 16">
            <a:extLst>
              <a:ext uri="{FF2B5EF4-FFF2-40B4-BE49-F238E27FC236}">
                <a16:creationId xmlns:a16="http://schemas.microsoft.com/office/drawing/2014/main" id="{AD4CE65B-564D-40A2-9817-7CFC03551B4D}"/>
              </a:ext>
            </a:extLst>
          </p:cNvPr>
          <p:cNvCxnSpPr>
            <a:cxnSpLocks/>
          </p:cNvCxnSpPr>
          <p:nvPr/>
        </p:nvCxnSpPr>
        <p:spPr>
          <a:xfrm rot="16200000" flipH="1">
            <a:off x="5071062"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91F183A-9496-4123-8011-F2B435A299C2}"/>
              </a:ext>
            </a:extLst>
          </p:cNvPr>
          <p:cNvSpPr txBox="1"/>
          <p:nvPr/>
        </p:nvSpPr>
        <p:spPr>
          <a:xfrm rot="16200000" flipH="1">
            <a:off x="5659097" y="1425270"/>
            <a:ext cx="584775" cy="363241"/>
          </a:xfrm>
          <a:prstGeom prst="rect">
            <a:avLst/>
          </a:prstGeom>
          <a:noFill/>
        </p:spPr>
        <p:txBody>
          <a:bodyPr vert="eaVert" wrap="none" rtlCol="0">
            <a:spAutoFit/>
          </a:bodyPr>
          <a:lstStyle/>
          <a:p>
            <a:r>
              <a:rPr lang="en-US" altLang="zh-CN" sz="2600" dirty="0">
                <a:solidFill>
                  <a:srgbClr val="4472C4"/>
                </a:solidFill>
                <a:latin typeface="微软雅黑" panose="020B0503020204020204" pitchFamily="34" charset="-122"/>
                <a:ea typeface="微软雅黑" panose="020B0503020204020204" pitchFamily="34" charset="-122"/>
              </a:rPr>
              <a:t>…</a:t>
            </a:r>
            <a:endParaRPr lang="zh-CN" altLang="en-US" sz="2600" dirty="0">
              <a:solidFill>
                <a:srgbClr val="4472C4"/>
              </a:solidFill>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3F07C8D1-7E47-43FB-AA61-4E6606A12FC6}"/>
              </a:ext>
            </a:extLst>
          </p:cNvPr>
          <p:cNvCxnSpPr>
            <a:cxnSpLocks/>
          </p:cNvCxnSpPr>
          <p:nvPr/>
        </p:nvCxnSpPr>
        <p:spPr>
          <a:xfrm rot="16200000" flipH="1">
            <a:off x="5339463"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1765205-5F69-4FC5-A9AC-64DD79C6B6B4}"/>
              </a:ext>
            </a:extLst>
          </p:cNvPr>
          <p:cNvCxnSpPr>
            <a:cxnSpLocks/>
          </p:cNvCxnSpPr>
          <p:nvPr/>
        </p:nvCxnSpPr>
        <p:spPr>
          <a:xfrm rot="16200000" flipH="1">
            <a:off x="6239507" y="1664971"/>
            <a:ext cx="324000"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6FB0EB6-D50C-4369-9620-3E88A0426371}"/>
              </a:ext>
            </a:extLst>
          </p:cNvPr>
          <p:cNvCxnSpPr>
            <a:cxnSpLocks/>
          </p:cNvCxnSpPr>
          <p:nvPr/>
        </p:nvCxnSpPr>
        <p:spPr>
          <a:xfrm>
            <a:off x="4382224" y="2419374"/>
            <a:ext cx="68400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34A84C1-BB6C-4E0B-AB9F-B3BFF5AB4D33}"/>
              </a:ext>
            </a:extLst>
          </p:cNvPr>
          <p:cNvCxnSpPr>
            <a:cxnSpLocks/>
          </p:cNvCxnSpPr>
          <p:nvPr/>
        </p:nvCxnSpPr>
        <p:spPr>
          <a:xfrm>
            <a:off x="4382224" y="2941288"/>
            <a:ext cx="684000" cy="0"/>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B1FCAB8-9D57-4984-9538-E589EC8BF2F0}"/>
              </a:ext>
            </a:extLst>
          </p:cNvPr>
          <p:cNvSpPr txBox="1"/>
          <p:nvPr/>
        </p:nvSpPr>
        <p:spPr>
          <a:xfrm flipH="1">
            <a:off x="4718812" y="2515262"/>
            <a:ext cx="584775" cy="363241"/>
          </a:xfrm>
          <a:prstGeom prst="rect">
            <a:avLst/>
          </a:prstGeom>
          <a:noFill/>
        </p:spPr>
        <p:txBody>
          <a:bodyPr vert="eaVert" wrap="none" rtlCol="0">
            <a:spAutoFit/>
          </a:bodyPr>
          <a:lstStyle/>
          <a:p>
            <a:r>
              <a:rPr lang="en-US" altLang="zh-CN" sz="2600" dirty="0">
                <a:solidFill>
                  <a:srgbClr val="C55A11"/>
                </a:solidFill>
                <a:latin typeface="微软雅黑" panose="020B0503020204020204" pitchFamily="34" charset="-122"/>
                <a:ea typeface="微软雅黑" panose="020B0503020204020204" pitchFamily="34" charset="-122"/>
              </a:rPr>
              <a:t>…</a:t>
            </a:r>
            <a:endParaRPr lang="zh-CN" altLang="en-US" sz="2600" dirty="0">
              <a:solidFill>
                <a:srgbClr val="C55A1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49AAB00B-9D0F-43A1-8C2A-B7A622AA080A}"/>
              </a:ext>
            </a:extLst>
          </p:cNvPr>
          <p:cNvSpPr txBox="1"/>
          <p:nvPr/>
        </p:nvSpPr>
        <p:spPr>
          <a:xfrm>
            <a:off x="4317489" y="1679222"/>
            <a:ext cx="57150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T0</a:t>
            </a:r>
            <a:endParaRPr kumimoji="0" lang="zh-CN" altLang="en-US"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2E008DCE-6670-438B-B45D-7DFAF3FE8E5F}"/>
              </a:ext>
            </a:extLst>
          </p:cNvPr>
          <p:cNvSpPr txBox="1"/>
          <p:nvPr/>
        </p:nvSpPr>
        <p:spPr>
          <a:xfrm>
            <a:off x="4317489" y="2067824"/>
            <a:ext cx="571500"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T1</a:t>
            </a:r>
            <a:endParaRPr kumimoji="0" lang="zh-CN" altLang="en-US"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82892FCB-79A9-49DC-9332-12FD15C219F0}"/>
              </a:ext>
            </a:extLst>
          </p:cNvPr>
          <p:cNvSpPr txBox="1"/>
          <p:nvPr/>
        </p:nvSpPr>
        <p:spPr>
          <a:xfrm>
            <a:off x="4317489" y="2544224"/>
            <a:ext cx="638685"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Tm</a:t>
            </a:r>
            <a:endParaRPr kumimoji="0" lang="zh-CN" altLang="en-US" sz="2200" b="0"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44E2B31D-5C9A-4009-97D3-3C40DDE892B0}"/>
              </a:ext>
            </a:extLst>
          </p:cNvPr>
          <p:cNvSpPr/>
          <p:nvPr/>
        </p:nvSpPr>
        <p:spPr>
          <a:xfrm>
            <a:off x="3900284" y="1518748"/>
            <a:ext cx="469378" cy="1915666"/>
          </a:xfrm>
          <a:prstGeom prst="rect">
            <a:avLst/>
          </a:prstGeom>
          <a:noFill/>
          <a:ln w="381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rgbClr val="C55A11"/>
                </a:solidFill>
                <a:latin typeface="微软雅黑" panose="020B0503020204020204" pitchFamily="34" charset="-122"/>
                <a:ea typeface="微软雅黑" panose="020B0503020204020204" pitchFamily="34" charset="-122"/>
              </a:rPr>
              <a:t>节拍发生器</a:t>
            </a:r>
          </a:p>
        </p:txBody>
      </p:sp>
      <p:cxnSp>
        <p:nvCxnSpPr>
          <p:cNvPr id="30" name="直接箭头连接符 29">
            <a:extLst>
              <a:ext uri="{FF2B5EF4-FFF2-40B4-BE49-F238E27FC236}">
                <a16:creationId xmlns:a16="http://schemas.microsoft.com/office/drawing/2014/main" id="{55129CAD-9CB8-43B9-9D28-1F2050AF7C4F}"/>
              </a:ext>
            </a:extLst>
          </p:cNvPr>
          <p:cNvCxnSpPr/>
          <p:nvPr/>
        </p:nvCxnSpPr>
        <p:spPr>
          <a:xfrm>
            <a:off x="3399240" y="2419374"/>
            <a:ext cx="46923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25DFB7B-8576-4F11-83B6-C5218DB41AF7}"/>
              </a:ext>
            </a:extLst>
          </p:cNvPr>
          <p:cNvSpPr txBox="1"/>
          <p:nvPr/>
        </p:nvSpPr>
        <p:spPr>
          <a:xfrm>
            <a:off x="2529511" y="2173152"/>
            <a:ext cx="91689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时钟</a:t>
            </a:r>
          </a:p>
        </p:txBody>
      </p:sp>
      <p:sp>
        <p:nvSpPr>
          <p:cNvPr id="36" name="文本框 35">
            <a:extLst>
              <a:ext uri="{FF2B5EF4-FFF2-40B4-BE49-F238E27FC236}">
                <a16:creationId xmlns:a16="http://schemas.microsoft.com/office/drawing/2014/main" id="{2F14D507-A12F-413A-8C9B-8A6BC76C3A76}"/>
              </a:ext>
            </a:extLst>
          </p:cNvPr>
          <p:cNvSpPr txBox="1"/>
          <p:nvPr/>
        </p:nvSpPr>
        <p:spPr>
          <a:xfrm>
            <a:off x="965631" y="2173152"/>
            <a:ext cx="1546300"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CLK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机器主频</a:t>
            </a:r>
          </a:p>
        </p:txBody>
      </p:sp>
      <p:pic>
        <p:nvPicPr>
          <p:cNvPr id="5" name="图片 4">
            <a:extLst>
              <a:ext uri="{FF2B5EF4-FFF2-40B4-BE49-F238E27FC236}">
                <a16:creationId xmlns:a16="http://schemas.microsoft.com/office/drawing/2014/main" id="{9724B6E8-7D89-4DFE-9294-44BF253E33F0}"/>
              </a:ext>
            </a:extLst>
          </p:cNvPr>
          <p:cNvPicPr>
            <a:picLocks noChangeAspect="1"/>
          </p:cNvPicPr>
          <p:nvPr/>
        </p:nvPicPr>
        <p:blipFill>
          <a:blip r:embed="rId3"/>
          <a:stretch>
            <a:fillRect/>
          </a:stretch>
        </p:blipFill>
        <p:spPr>
          <a:xfrm>
            <a:off x="290572" y="1371926"/>
            <a:ext cx="3147085" cy="801226"/>
          </a:xfrm>
          <a:prstGeom prst="rect">
            <a:avLst/>
          </a:prstGeom>
        </p:spPr>
      </p:pic>
      <p:pic>
        <p:nvPicPr>
          <p:cNvPr id="7" name="图片 6">
            <a:extLst>
              <a:ext uri="{FF2B5EF4-FFF2-40B4-BE49-F238E27FC236}">
                <a16:creationId xmlns:a16="http://schemas.microsoft.com/office/drawing/2014/main" id="{75B23E99-16D4-4BED-973E-8C0E2F3F5655}"/>
              </a:ext>
            </a:extLst>
          </p:cNvPr>
          <p:cNvPicPr>
            <a:picLocks noChangeAspect="1"/>
          </p:cNvPicPr>
          <p:nvPr/>
        </p:nvPicPr>
        <p:blipFill>
          <a:blip r:embed="rId4"/>
          <a:stretch>
            <a:fillRect/>
          </a:stretch>
        </p:blipFill>
        <p:spPr>
          <a:xfrm>
            <a:off x="5889386" y="3202180"/>
            <a:ext cx="6302614" cy="3655820"/>
          </a:xfrm>
          <a:prstGeom prst="rect">
            <a:avLst/>
          </a:prstGeom>
        </p:spPr>
      </p:pic>
      <p:sp>
        <p:nvSpPr>
          <p:cNvPr id="38" name="对话气泡: 矩形 37">
            <a:extLst>
              <a:ext uri="{FF2B5EF4-FFF2-40B4-BE49-F238E27FC236}">
                <a16:creationId xmlns:a16="http://schemas.microsoft.com/office/drawing/2014/main" id="{C2E15447-F8EC-4997-8587-F840A1ED0DF1}"/>
              </a:ext>
            </a:extLst>
          </p:cNvPr>
          <p:cNvSpPr/>
          <p:nvPr/>
        </p:nvSpPr>
        <p:spPr>
          <a:xfrm>
            <a:off x="2927339" y="3787900"/>
            <a:ext cx="2305723" cy="809012"/>
          </a:xfrm>
          <a:prstGeom prst="wedgeRectCallout">
            <a:avLst>
              <a:gd name="adj1" fmla="val 27510"/>
              <a:gd name="adj2" fmla="val -136976"/>
            </a:avLst>
          </a:prstGeom>
          <a:solidFill>
            <a:srgbClr val="C55A11"/>
          </a:solidFill>
          <a:ln w="190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bg1"/>
                </a:solidFill>
                <a:latin typeface="微软雅黑" panose="020B0503020204020204" pitchFamily="34" charset="-122"/>
                <a:ea typeface="微软雅黑" panose="020B0503020204020204" pitchFamily="34" charset="-122"/>
              </a:rPr>
              <a:t>多个有先后顺序的节拍信号</a:t>
            </a:r>
          </a:p>
        </p:txBody>
      </p:sp>
      <p:sp>
        <p:nvSpPr>
          <p:cNvPr id="37" name="文本框 36">
            <a:extLst>
              <a:ext uri="{FF2B5EF4-FFF2-40B4-BE49-F238E27FC236}">
                <a16:creationId xmlns:a16="http://schemas.microsoft.com/office/drawing/2014/main" id="{6690427D-9672-4EF9-A737-48E44D8F8576}"/>
              </a:ext>
            </a:extLst>
          </p:cNvPr>
          <p:cNvSpPr txBox="1"/>
          <p:nvPr/>
        </p:nvSpPr>
        <p:spPr>
          <a:xfrm>
            <a:off x="7250901" y="188746"/>
            <a:ext cx="5047597"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机器周期：所有指令执行过程中的一个基准时间。通常以存取周期为基准时间。</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F9FC5A-AE89-42B7-B3F9-0E63EE785285}"/>
              </a:ext>
            </a:extLst>
          </p:cNvPr>
          <p:cNvSpPr txBox="1"/>
          <p:nvPr/>
        </p:nvSpPr>
        <p:spPr>
          <a:xfrm>
            <a:off x="300886" y="4672776"/>
            <a:ext cx="5047597"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设计步骤：</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rPr>
              <a:t>分析每个阶段的微操作序列</a:t>
            </a:r>
            <a:endPar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选择</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的控制方式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安排微操作时序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电路设计</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22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37"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运算器和控制器的功能</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3160294" y="1099352"/>
            <a:ext cx="2549192" cy="556371"/>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对数据进行加工</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74E1A85-5521-43BE-89BE-F2C8D09FE49D}"/>
              </a:ext>
            </a:extLst>
          </p:cNvPr>
          <p:cNvSpPr/>
          <p:nvPr/>
        </p:nvSpPr>
        <p:spPr>
          <a:xfrm>
            <a:off x="613610" y="598171"/>
            <a:ext cx="2225842" cy="27057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EAFA0BC-5532-44D0-8185-2F725476A231}"/>
              </a:ext>
            </a:extLst>
          </p:cNvPr>
          <p:cNvSpPr/>
          <p:nvPr/>
        </p:nvSpPr>
        <p:spPr>
          <a:xfrm>
            <a:off x="934452" y="1087455"/>
            <a:ext cx="1592179" cy="5801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运算器</a:t>
            </a:r>
          </a:p>
        </p:txBody>
      </p:sp>
      <p:sp>
        <p:nvSpPr>
          <p:cNvPr id="8" name="矩形 7">
            <a:extLst>
              <a:ext uri="{FF2B5EF4-FFF2-40B4-BE49-F238E27FC236}">
                <a16:creationId xmlns:a16="http://schemas.microsoft.com/office/drawing/2014/main" id="{FF1377BA-B9EA-443F-9714-C8776A3FC759}"/>
              </a:ext>
            </a:extLst>
          </p:cNvPr>
          <p:cNvSpPr/>
          <p:nvPr/>
        </p:nvSpPr>
        <p:spPr>
          <a:xfrm>
            <a:off x="930441" y="2238423"/>
            <a:ext cx="1592179" cy="5801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控制器</a:t>
            </a:r>
          </a:p>
        </p:txBody>
      </p:sp>
      <p:sp>
        <p:nvSpPr>
          <p:cNvPr id="10" name="文本框 9">
            <a:extLst>
              <a:ext uri="{FF2B5EF4-FFF2-40B4-BE49-F238E27FC236}">
                <a16:creationId xmlns:a16="http://schemas.microsoft.com/office/drawing/2014/main" id="{2A553321-5C93-4F6A-97A9-9E46CC3F6F03}"/>
              </a:ext>
            </a:extLst>
          </p:cNvPr>
          <p:cNvSpPr txBox="1"/>
          <p:nvPr/>
        </p:nvSpPr>
        <p:spPr>
          <a:xfrm>
            <a:off x="1096376" y="3335270"/>
            <a:ext cx="1260308"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CPU</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cxnSp>
        <p:nvCxnSpPr>
          <p:cNvPr id="4" name="直接箭头连接符 3">
            <a:extLst>
              <a:ext uri="{FF2B5EF4-FFF2-40B4-BE49-F238E27FC236}">
                <a16:creationId xmlns:a16="http://schemas.microsoft.com/office/drawing/2014/main" id="{04BC1E65-5960-44AD-813D-3B32088638AC}"/>
              </a:ext>
            </a:extLst>
          </p:cNvPr>
          <p:cNvCxnSpPr>
            <a:cxnSpLocks/>
            <a:endCxn id="30" idx="1"/>
          </p:cNvCxnSpPr>
          <p:nvPr/>
        </p:nvCxnSpPr>
        <p:spPr>
          <a:xfrm>
            <a:off x="2522620" y="1377537"/>
            <a:ext cx="637674"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D72A2FF-C14A-43B7-AC1F-A525D62AE2B5}"/>
              </a:ext>
            </a:extLst>
          </p:cNvPr>
          <p:cNvSpPr txBox="1"/>
          <p:nvPr/>
        </p:nvSpPr>
        <p:spPr>
          <a:xfrm>
            <a:off x="3156282" y="1855164"/>
            <a:ext cx="6862011" cy="1069332"/>
          </a:xfrm>
          <a:prstGeom prst="rect">
            <a:avLst/>
          </a:prstGeom>
          <a:noFill/>
        </p:spPr>
        <p:txBody>
          <a:bodyPr wrap="square">
            <a:spAutoFit/>
          </a:bodyPr>
          <a:lstStyle/>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协调并控制计算机各部件执行程序的指令队列，基本功能包括取指令、分析指令、执行指令</a:t>
            </a:r>
            <a:endParaRPr lang="en-US" altLang="zh-CN" sz="2600" dirty="0">
              <a:solidFill>
                <a:prstClr val="black"/>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B574A274-4EC6-4EE4-B883-9042460EBF43}"/>
              </a:ext>
            </a:extLst>
          </p:cNvPr>
          <p:cNvCxnSpPr>
            <a:cxnSpLocks/>
          </p:cNvCxnSpPr>
          <p:nvPr/>
        </p:nvCxnSpPr>
        <p:spPr>
          <a:xfrm>
            <a:off x="2522620" y="2528506"/>
            <a:ext cx="633663"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C7F117E-9357-45AA-B7CC-36E2E4B79068}"/>
              </a:ext>
            </a:extLst>
          </p:cNvPr>
          <p:cNvSpPr txBox="1"/>
          <p:nvPr/>
        </p:nvSpPr>
        <p:spPr>
          <a:xfrm>
            <a:off x="407694" y="4004539"/>
            <a:ext cx="11376611" cy="556371"/>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取指令</a:t>
            </a:r>
            <a:r>
              <a:rPr lang="zh-CN" altLang="en-US" sz="2600" dirty="0">
                <a:solidFill>
                  <a:prstClr val="black"/>
                </a:solidFill>
                <a:latin typeface="微软雅黑" panose="020B0503020204020204" pitchFamily="34" charset="-122"/>
                <a:ea typeface="微软雅黑" panose="020B0503020204020204" pitchFamily="34" charset="-122"/>
              </a:rPr>
              <a:t>：自动形成指令地址；自动发出取指令的命令。</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CA2048B-7791-44A1-8D50-D4A9F03A2A82}"/>
              </a:ext>
            </a:extLst>
          </p:cNvPr>
          <p:cNvSpPr txBox="1"/>
          <p:nvPr/>
        </p:nvSpPr>
        <p:spPr>
          <a:xfrm>
            <a:off x="407694" y="5480463"/>
            <a:ext cx="11376611" cy="1069332"/>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执行指令</a:t>
            </a:r>
            <a:r>
              <a:rPr lang="zh-CN" altLang="en-US" sz="2600" dirty="0">
                <a:solidFill>
                  <a:prstClr val="black"/>
                </a:solidFill>
                <a:latin typeface="微软雅黑" panose="020B0503020204020204" pitchFamily="34" charset="-122"/>
                <a:ea typeface="微软雅黑" panose="020B0503020204020204" pitchFamily="34" charset="-122"/>
              </a:rPr>
              <a:t>：根据分析指令得到的</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操作命令</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和</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操作数地址</a:t>
            </a:r>
            <a:r>
              <a:rPr lang="en-US" altLang="zh-CN" sz="2600" dirty="0">
                <a:solidFill>
                  <a:prstClr val="black"/>
                </a:solidFill>
                <a:latin typeface="微软雅黑" panose="020B0503020204020204" pitchFamily="34" charset="-122"/>
                <a:ea typeface="微软雅黑" panose="020B0503020204020204" pitchFamily="34" charset="-122"/>
              </a:rPr>
              <a:t>”</a:t>
            </a:r>
            <a:r>
              <a:rPr lang="zh-CN" altLang="en-US" sz="2600" dirty="0">
                <a:solidFill>
                  <a:prstClr val="black"/>
                </a:solidFill>
                <a:latin typeface="微软雅黑" panose="020B0503020204020204" pitchFamily="34" charset="-122"/>
                <a:ea typeface="微软雅黑" panose="020B0503020204020204" pitchFamily="34" charset="-122"/>
              </a:rPr>
              <a:t>，形成操作信号控制序列，控制运算器、存储器以及</a:t>
            </a:r>
            <a:r>
              <a:rPr lang="en-US" altLang="zh-CN" sz="2600" dirty="0">
                <a:solidFill>
                  <a:prstClr val="black"/>
                </a:solidFill>
                <a:latin typeface="微软雅黑" panose="020B0503020204020204" pitchFamily="34" charset="-122"/>
                <a:ea typeface="微软雅黑" panose="020B0503020204020204" pitchFamily="34" charset="-122"/>
              </a:rPr>
              <a:t>I/O</a:t>
            </a:r>
            <a:r>
              <a:rPr lang="zh-CN" altLang="en-US" sz="2600" dirty="0">
                <a:solidFill>
                  <a:prstClr val="black"/>
                </a:solidFill>
                <a:latin typeface="微软雅黑" panose="020B0503020204020204" pitchFamily="34" charset="-122"/>
                <a:ea typeface="微软雅黑" panose="020B0503020204020204" pitchFamily="34" charset="-122"/>
              </a:rPr>
              <a:t>设备完成相应的操作。</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19A40F9-E883-4E94-A89B-8B00F29F948D}"/>
              </a:ext>
            </a:extLst>
          </p:cNvPr>
          <p:cNvSpPr txBox="1"/>
          <p:nvPr/>
        </p:nvSpPr>
        <p:spPr>
          <a:xfrm>
            <a:off x="407694" y="4742501"/>
            <a:ext cx="11376611" cy="556371"/>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分析指令</a:t>
            </a:r>
            <a:r>
              <a:rPr lang="zh-CN" altLang="en-US" sz="2600" dirty="0">
                <a:solidFill>
                  <a:prstClr val="black"/>
                </a:solidFill>
                <a:latin typeface="微软雅黑" panose="020B0503020204020204" pitchFamily="34" charset="-122"/>
                <a:ea typeface="微软雅黑" panose="020B0503020204020204" pitchFamily="34" charset="-122"/>
              </a:rPr>
              <a:t>：分析此指令要完成什么操作；分析参与这次操作的操作数地址。</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36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fade">
                                      <p:cBhvr>
                                        <p:cTn id="28" dur="500"/>
                                        <p:tgtEl>
                                          <p:spTgt spid="1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4545278" y="0"/>
            <a:ext cx="3101443"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CPU</a:t>
            </a:r>
            <a:r>
              <a:rPr lang="zh-CN" altLang="en-US" sz="3200" dirty="0">
                <a:latin typeface="微软雅黑" panose="020B0503020204020204" pitchFamily="34" charset="-122"/>
                <a:ea typeface="微软雅黑" panose="020B0503020204020204" pitchFamily="34" charset="-122"/>
              </a:rPr>
              <a:t>的控制方式</a:t>
            </a:r>
          </a:p>
        </p:txBody>
      </p:sp>
      <p:sp>
        <p:nvSpPr>
          <p:cNvPr id="37" name="文本框 36">
            <a:extLst>
              <a:ext uri="{FF2B5EF4-FFF2-40B4-BE49-F238E27FC236}">
                <a16:creationId xmlns:a16="http://schemas.microsoft.com/office/drawing/2014/main" id="{6690427D-9672-4EF9-A737-48E44D8F8576}"/>
              </a:ext>
            </a:extLst>
          </p:cNvPr>
          <p:cNvSpPr txBox="1"/>
          <p:nvPr/>
        </p:nvSpPr>
        <p:spPr>
          <a:xfrm>
            <a:off x="380999" y="584775"/>
            <a:ext cx="11430000"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的控制方式：产生不同微操作命令所用的时序控制方式。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5F77DB35-4E2C-43C7-A782-692B5108CD02}"/>
              </a:ext>
            </a:extLst>
          </p:cNvPr>
          <p:cNvSpPr txBox="1"/>
          <p:nvPr/>
        </p:nvSpPr>
        <p:spPr>
          <a:xfrm>
            <a:off x="380999" y="1283275"/>
            <a:ext cx="1143000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 </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同步控制方式</a:t>
            </a:r>
            <a:endPar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整个系统所有的控制信号均来自一个</a:t>
            </a:r>
            <a:r>
              <a:rPr kumimoji="0" lang="zh-CN" altLang="en-US" sz="26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统一的时钟信号</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defTabSz="914400">
              <a:defRPr/>
            </a:pPr>
            <a:r>
              <a:rPr lang="zh-CN" altLang="en-US" sz="2800" dirty="0">
                <a:solidFill>
                  <a:prstClr val="black"/>
                </a:solidFill>
                <a:latin typeface="微软雅黑" panose="020B0503020204020204" pitchFamily="34" charset="-122"/>
                <a:ea typeface="微软雅黑" panose="020B0503020204020204" pitchFamily="34" charset="-122"/>
              </a:rPr>
              <a:t>优点是控制电路简单，缺点是运行速度慢。</a:t>
            </a:r>
            <a:endParaRPr lang="en-US" altLang="zh-CN" sz="2800" dirty="0">
              <a:solidFill>
                <a:prstClr val="black"/>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259FDD75-36D7-40C7-A0E2-85F4AE8FCC9A}"/>
              </a:ext>
            </a:extLst>
          </p:cNvPr>
          <p:cNvSpPr txBox="1"/>
          <p:nvPr/>
        </p:nvSpPr>
        <p:spPr>
          <a:xfrm>
            <a:off x="380999" y="2812771"/>
            <a:ext cx="1143000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600" b="1" dirty="0">
                <a:solidFill>
                  <a:prstClr val="black"/>
                </a:solidFill>
                <a:latin typeface="微软雅黑" panose="020B0503020204020204" pitchFamily="34" charset="-122"/>
                <a:ea typeface="微软雅黑" panose="020B0503020204020204" pitchFamily="34" charset="-122"/>
              </a:rPr>
              <a:t>2</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异步控制方式</a:t>
            </a:r>
            <a:endPar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800" dirty="0">
                <a:solidFill>
                  <a:srgbClr val="FF0000"/>
                </a:solidFill>
                <a:latin typeface="微软雅黑" panose="020B0503020204020204" pitchFamily="34" charset="-122"/>
                <a:ea typeface="微软雅黑" panose="020B0503020204020204" pitchFamily="34" charset="-122"/>
              </a:rPr>
              <a:t>不存在基准时标信号</a:t>
            </a:r>
            <a:r>
              <a:rPr lang="zh-CN" altLang="en-US" sz="2800" dirty="0">
                <a:solidFill>
                  <a:prstClr val="black"/>
                </a:solidFill>
                <a:latin typeface="微软雅黑" panose="020B0503020204020204" pitchFamily="34" charset="-122"/>
                <a:ea typeface="微软雅黑" panose="020B0503020204020204" pitchFamily="34" charset="-122"/>
              </a:rPr>
              <a:t>。</a:t>
            </a:r>
            <a:endParaRPr lang="en-US" altLang="zh-CN" sz="28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800" dirty="0">
                <a:solidFill>
                  <a:prstClr val="black"/>
                </a:solidFill>
                <a:latin typeface="微软雅黑" panose="020B0503020204020204" pitchFamily="34" charset="-122"/>
                <a:ea typeface="微软雅黑" panose="020B0503020204020204" pitchFamily="34" charset="-122"/>
              </a:rPr>
              <a:t>各部件按自身固有的速度工作，通过应答方式进行联络。</a:t>
            </a:r>
            <a:endParaRPr lang="en-US" altLang="zh-CN" sz="280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800" dirty="0">
                <a:solidFill>
                  <a:prstClr val="black"/>
                </a:solidFill>
                <a:latin typeface="微软雅黑" panose="020B0503020204020204" pitchFamily="34" charset="-122"/>
                <a:ea typeface="微软雅黑" panose="020B0503020204020204" pitchFamily="34" charset="-122"/>
              </a:rPr>
              <a:t>优点是运行速度快，缺点是控制电路复杂。</a:t>
            </a:r>
            <a:endParaRPr lang="en-US" altLang="zh-CN" sz="2800" dirty="0">
              <a:solidFill>
                <a:prstClr val="black"/>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42A9FBBE-0BAA-402A-A672-0A9E567891D3}"/>
              </a:ext>
            </a:extLst>
          </p:cNvPr>
          <p:cNvSpPr txBox="1"/>
          <p:nvPr/>
        </p:nvSpPr>
        <p:spPr>
          <a:xfrm>
            <a:off x="380999" y="4803932"/>
            <a:ext cx="11430000"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600" b="1" noProof="0" dirty="0">
                <a:solidFill>
                  <a:prstClr val="black"/>
                </a:solidFill>
                <a:latin typeface="微软雅黑" panose="020B0503020204020204" pitchFamily="34" charset="-122"/>
                <a:ea typeface="微软雅黑" panose="020B0503020204020204" pitchFamily="34" charset="-122"/>
              </a:rPr>
              <a:t>3</a:t>
            </a:r>
            <a:r>
              <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联合控制方式</a:t>
            </a:r>
            <a:endParaRPr kumimoji="0" lang="en-US" altLang="zh-CN"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800" dirty="0">
                <a:solidFill>
                  <a:prstClr val="black"/>
                </a:solidFill>
                <a:latin typeface="微软雅黑" panose="020B0503020204020204" pitchFamily="34" charset="-122"/>
                <a:ea typeface="微软雅黑" panose="020B0503020204020204" pitchFamily="34" charset="-122"/>
              </a:rPr>
              <a:t>对各种不同的指令的微操作实行</a:t>
            </a:r>
            <a:r>
              <a:rPr lang="zh-CN" altLang="en-US" sz="2800" dirty="0">
                <a:solidFill>
                  <a:srgbClr val="FF0000"/>
                </a:solidFill>
                <a:latin typeface="微软雅黑" panose="020B0503020204020204" pitchFamily="34" charset="-122"/>
                <a:ea typeface="微软雅黑" panose="020B0503020204020204" pitchFamily="34" charset="-122"/>
              </a:rPr>
              <a:t>大部分采用同步控制、小部分采用异步控制</a:t>
            </a:r>
            <a:r>
              <a:rPr lang="zh-CN" altLang="en-US" sz="2800" dirty="0">
                <a:solidFill>
                  <a:prstClr val="black"/>
                </a:solidFill>
                <a:latin typeface="微软雅黑" panose="020B0503020204020204" pitchFamily="34" charset="-122"/>
                <a:ea typeface="微软雅黑" panose="020B0503020204020204" pitchFamily="34" charset="-122"/>
              </a:rPr>
              <a:t>。</a:t>
            </a:r>
            <a:endParaRPr lang="en-US" altLang="zh-CN" sz="2800" dirty="0">
              <a:solidFill>
                <a:prstClr val="black"/>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80955530-1469-4C99-8208-60EFE37F78DA}"/>
              </a:ext>
            </a:extLst>
          </p:cNvPr>
          <p:cNvSpPr txBox="1"/>
          <p:nvPr/>
        </p:nvSpPr>
        <p:spPr>
          <a:xfrm>
            <a:off x="1433778" y="6131398"/>
            <a:ext cx="9843822"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假设选用同步控制方式，一个机器周期内安排</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3</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个节拍（时钟周期）</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D89CEFA4-1D8A-4391-9C6C-73DB336B90A7}"/>
              </a:ext>
            </a:extLst>
          </p:cNvPr>
          <p:cNvSpPr txBox="1"/>
          <p:nvPr/>
        </p:nvSpPr>
        <p:spPr>
          <a:xfrm>
            <a:off x="8466986" y="1300638"/>
            <a:ext cx="3725014" cy="2092881"/>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设计步骤：</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CN" altLang="en-US" sz="2600" dirty="0">
                <a:solidFill>
                  <a:schemeClr val="tx1">
                    <a:lumMod val="50000"/>
                    <a:lumOff val="50000"/>
                  </a:schemeClr>
                </a:solidFill>
                <a:latin typeface="微软雅黑" panose="020B0503020204020204" pitchFamily="34" charset="-122"/>
                <a:ea typeface="微软雅黑" panose="020B0503020204020204" pitchFamily="34" charset="-122"/>
              </a:rPr>
              <a:t>分析微操作序列</a:t>
            </a:r>
            <a:endParaRPr lang="en-US" altLang="zh-CN" sz="2600" dirty="0">
              <a:solidFill>
                <a:schemeClr val="tx1">
                  <a:lumMod val="50000"/>
                  <a:lumOff val="50000"/>
                </a:schemeClr>
              </a:solidFill>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选择</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的控制方式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安排微操作时序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电路设计</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60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2" grpId="0"/>
      <p:bldP spid="43" grpId="0"/>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6690427D-9672-4EF9-A737-48E44D8F8576}"/>
              </a:ext>
            </a:extLst>
          </p:cNvPr>
          <p:cNvSpPr txBox="1"/>
          <p:nvPr/>
        </p:nvSpPr>
        <p:spPr>
          <a:xfrm>
            <a:off x="380999" y="722969"/>
            <a:ext cx="11430000" cy="1822102"/>
          </a:xfrm>
          <a:prstGeom prst="rect">
            <a:avLst/>
          </a:prstGeom>
          <a:no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微操作的</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先后顺序不得随意更改</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被控对象</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不同的微操作</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占用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时间较短</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的微操作，尽量安排在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内完成，并</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允许有先后顺序</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27BFE35-E7FE-4A81-A521-CBF4DC7C1563}"/>
              </a:ext>
            </a:extLst>
          </p:cNvPr>
          <p:cNvSpPr txBox="1"/>
          <p:nvPr/>
        </p:nvSpPr>
        <p:spPr>
          <a:xfrm>
            <a:off x="3505199" y="2832100"/>
            <a:ext cx="7073901" cy="3622595"/>
          </a:xfrm>
          <a:prstGeom prst="rect">
            <a:avLst/>
          </a:prstGeom>
          <a:solidFill>
            <a:schemeClr val="accent5">
              <a:lumMod val="20000"/>
              <a:lumOff val="80000"/>
            </a:schemeClr>
          </a:solid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PC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MAR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1  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M(MAR)  MDR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MDR  IR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OP(IR)  ID</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(PC) + 1  PC</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7024C72-3B87-4575-BEAD-D1822EDDD20E}"/>
              </a:ext>
            </a:extLst>
          </p:cNvPr>
          <p:cNvSpPr txBox="1"/>
          <p:nvPr/>
        </p:nvSpPr>
        <p:spPr>
          <a:xfrm>
            <a:off x="7200899" y="2832100"/>
            <a:ext cx="3378201" cy="362259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endParaRPr kumimoji="0" lang="en-US" altLang="zh-CN"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sym typeface="Wingdings" panose="05000000000000000000" pitchFamily="2" charset="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存储器空闲即可</a:t>
            </a:r>
            <a:endParaRPr kumimoji="0" lang="en-US" altLang="zh-CN"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在①之后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再③之后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在④之后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再①之后</a:t>
            </a:r>
            <a:endParaRPr kumimoji="0" lang="en-US" altLang="zh-CN"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9717705-C4E2-4FE9-9DA7-9C83C1DB4CE7}"/>
              </a:ext>
            </a:extLst>
          </p:cNvPr>
          <p:cNvSpPr txBox="1"/>
          <p:nvPr/>
        </p:nvSpPr>
        <p:spPr>
          <a:xfrm>
            <a:off x="31870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安排微操作时序</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取指周期</a:t>
            </a:r>
          </a:p>
        </p:txBody>
      </p:sp>
    </p:spTree>
    <p:extLst>
      <p:ext uri="{BB962C8B-B14F-4D97-AF65-F5344CB8AC3E}">
        <p14:creationId xmlns:p14="http://schemas.microsoft.com/office/powerpoint/2010/main" val="261016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500"/>
                                        <p:tgtEl>
                                          <p:spTgt spid="1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Effect transition="in" filter="fade">
                                      <p:cBhvr>
                                        <p:cTn id="4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1870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安排微操作时序</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取指周期</a:t>
            </a:r>
          </a:p>
        </p:txBody>
      </p:sp>
      <p:sp>
        <p:nvSpPr>
          <p:cNvPr id="37" name="文本框 36">
            <a:extLst>
              <a:ext uri="{FF2B5EF4-FFF2-40B4-BE49-F238E27FC236}">
                <a16:creationId xmlns:a16="http://schemas.microsoft.com/office/drawing/2014/main" id="{6690427D-9672-4EF9-A737-48E44D8F8576}"/>
              </a:ext>
            </a:extLst>
          </p:cNvPr>
          <p:cNvSpPr txBox="1"/>
          <p:nvPr/>
        </p:nvSpPr>
        <p:spPr>
          <a:xfrm>
            <a:off x="380999" y="722969"/>
            <a:ext cx="11430000" cy="1822102"/>
          </a:xfrm>
          <a:prstGeom prst="rect">
            <a:avLst/>
          </a:prstGeom>
          <a:no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微操作的</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先后顺序不得随意更改</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被控对象</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不同的微操作</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占用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时间较短</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的微操作，尽量安排在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内完成，并</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允许有先后顺序</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8C873EB-F267-43EC-9EAE-D6F2694F4A16}"/>
              </a:ext>
            </a:extLst>
          </p:cNvPr>
          <p:cNvSpPr txBox="1"/>
          <p:nvPr/>
        </p:nvSpPr>
        <p:spPr>
          <a:xfrm>
            <a:off x="2895598" y="2832100"/>
            <a:ext cx="609601" cy="362259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T0</a:t>
            </a:r>
          </a:p>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T0</a:t>
            </a:r>
          </a:p>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T1</a:t>
            </a:r>
          </a:p>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T1</a:t>
            </a:r>
          </a:p>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T2</a:t>
            </a:r>
          </a:p>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T2</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BD783E8-2056-4387-97C7-C3230FCCD11F}"/>
              </a:ext>
            </a:extLst>
          </p:cNvPr>
          <p:cNvSpPr txBox="1"/>
          <p:nvPr/>
        </p:nvSpPr>
        <p:spPr>
          <a:xfrm>
            <a:off x="3505199" y="2832100"/>
            <a:ext cx="7073901" cy="3621954"/>
          </a:xfrm>
          <a:prstGeom prst="rect">
            <a:avLst/>
          </a:prstGeom>
          <a:solidFill>
            <a:schemeClr val="accent5">
              <a:lumMod val="20000"/>
              <a:lumOff val="80000"/>
            </a:schemeClr>
          </a:solid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PC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MAR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1  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M(MAR)  MDR</a:t>
            </a:r>
          </a:p>
          <a:p>
            <a:pPr marL="514350" indent="-514350" defTabSz="914400">
              <a:lnSpc>
                <a:spcPct val="150000"/>
              </a:lnSpc>
              <a:buFont typeface="+mj-ea"/>
              <a:buAutoNum type="circleNumDbPlain" startAt="6"/>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(PC) + 1  PC</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endParaRP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startAt="4"/>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MDR  IR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startAt="4"/>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OP(IR)  ID</a:t>
            </a:r>
          </a:p>
        </p:txBody>
      </p:sp>
      <p:sp>
        <p:nvSpPr>
          <p:cNvPr id="8" name="文本框 7">
            <a:extLst>
              <a:ext uri="{FF2B5EF4-FFF2-40B4-BE49-F238E27FC236}">
                <a16:creationId xmlns:a16="http://schemas.microsoft.com/office/drawing/2014/main" id="{22AA681B-FD85-41F8-9CB9-7DD8D130447F}"/>
              </a:ext>
            </a:extLst>
          </p:cNvPr>
          <p:cNvSpPr txBox="1"/>
          <p:nvPr/>
        </p:nvSpPr>
        <p:spPr>
          <a:xfrm>
            <a:off x="7200899" y="2832100"/>
            <a:ext cx="3378201" cy="362259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endParaRPr kumimoji="0" lang="en-US" altLang="zh-CN"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sym typeface="Wingdings" panose="05000000000000000000" pitchFamily="2" charset="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存储器空闲即可</a:t>
            </a:r>
            <a:endParaRPr kumimoji="0" lang="en-US" altLang="zh-CN" sz="2600" b="0" i="0" u="none" strike="noStrike" kern="120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在①之后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再①之后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再③之后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a:p>
            <a:pPr lvl="0" defTabSz="914400">
              <a:lnSpc>
                <a:spcPct val="150000"/>
              </a:lnSpc>
              <a:defRPr/>
            </a:pPr>
            <a:r>
              <a:rPr lang="zh-CN" altLang="en-US" sz="2600" dirty="0">
                <a:solidFill>
                  <a:schemeClr val="accent6">
                    <a:lumMod val="75000"/>
                  </a:schemeClr>
                </a:solidFill>
                <a:latin typeface="微软雅黑" panose="020B0503020204020204" pitchFamily="34" charset="-122"/>
                <a:ea typeface="微软雅黑" panose="020B0503020204020204" pitchFamily="34" charset="-122"/>
              </a:rPr>
              <a:t>在④之后</a:t>
            </a:r>
            <a:endParaRPr lang="en-US" altLang="zh-CN" sz="26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 name="对话气泡: 圆角矩形 1">
            <a:extLst>
              <a:ext uri="{FF2B5EF4-FFF2-40B4-BE49-F238E27FC236}">
                <a16:creationId xmlns:a16="http://schemas.microsoft.com/office/drawing/2014/main" id="{1024F9E5-E2C7-42E6-BF6A-B972256DBCEC}"/>
              </a:ext>
            </a:extLst>
          </p:cNvPr>
          <p:cNvSpPr/>
          <p:nvPr/>
        </p:nvSpPr>
        <p:spPr>
          <a:xfrm>
            <a:off x="114298" y="4842303"/>
            <a:ext cx="2476500" cy="1612392"/>
          </a:xfrm>
          <a:prstGeom prst="wedgeRoundRectCallout">
            <a:avLst>
              <a:gd name="adj1" fmla="val 65321"/>
              <a:gd name="adj2" fmla="val 108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两个微操作占用时间较短，根据原则</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安排在一个节拍</a:t>
            </a:r>
          </a:p>
        </p:txBody>
      </p:sp>
    </p:spTree>
    <p:extLst>
      <p:ext uri="{BB962C8B-B14F-4D97-AF65-F5344CB8AC3E}">
        <p14:creationId xmlns:p14="http://schemas.microsoft.com/office/powerpoint/2010/main" val="215481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1870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安排微操作时序</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间址周期</a:t>
            </a:r>
          </a:p>
        </p:txBody>
      </p:sp>
      <p:sp>
        <p:nvSpPr>
          <p:cNvPr id="37" name="文本框 36">
            <a:extLst>
              <a:ext uri="{FF2B5EF4-FFF2-40B4-BE49-F238E27FC236}">
                <a16:creationId xmlns:a16="http://schemas.microsoft.com/office/drawing/2014/main" id="{6690427D-9672-4EF9-A737-48E44D8F8576}"/>
              </a:ext>
            </a:extLst>
          </p:cNvPr>
          <p:cNvSpPr txBox="1"/>
          <p:nvPr/>
        </p:nvSpPr>
        <p:spPr>
          <a:xfrm>
            <a:off x="380999" y="722969"/>
            <a:ext cx="11430000" cy="1822102"/>
          </a:xfrm>
          <a:prstGeom prst="rect">
            <a:avLst/>
          </a:prstGeom>
          <a:no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微操作的</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先后顺序不得随意更改</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被控对象</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不同的微操作</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占用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时间较短</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的微操作，尽量安排在</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一个节拍</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内完成，并</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允许有先后顺序</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8C873EB-F267-43EC-9EAE-D6F2694F4A16}"/>
              </a:ext>
            </a:extLst>
          </p:cNvPr>
          <p:cNvSpPr txBox="1"/>
          <p:nvPr/>
        </p:nvSpPr>
        <p:spPr>
          <a:xfrm>
            <a:off x="2895598" y="2832100"/>
            <a:ext cx="609601" cy="2422266"/>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T0</a:t>
            </a:r>
          </a:p>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T0</a:t>
            </a:r>
          </a:p>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T1</a:t>
            </a:r>
          </a:p>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T2</a:t>
            </a:r>
          </a:p>
        </p:txBody>
      </p:sp>
      <p:sp>
        <p:nvSpPr>
          <p:cNvPr id="7" name="文本框 6">
            <a:extLst>
              <a:ext uri="{FF2B5EF4-FFF2-40B4-BE49-F238E27FC236}">
                <a16:creationId xmlns:a16="http://schemas.microsoft.com/office/drawing/2014/main" id="{6BD783E8-2056-4387-97C7-C3230FCCD11F}"/>
              </a:ext>
            </a:extLst>
          </p:cNvPr>
          <p:cNvSpPr txBox="1"/>
          <p:nvPr/>
        </p:nvSpPr>
        <p:spPr>
          <a:xfrm>
            <a:off x="3505199" y="2832100"/>
            <a:ext cx="7073901" cy="2421625"/>
          </a:xfrm>
          <a:prstGeom prst="rect">
            <a:avLst/>
          </a:prstGeom>
          <a:solidFill>
            <a:schemeClr val="accent5">
              <a:lumMod val="20000"/>
              <a:lumOff val="80000"/>
            </a:schemeClr>
          </a:solid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Ad(IR)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MAR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1  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M(MAR)  MDR</a:t>
            </a: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MDR  Ad(IR)</a:t>
            </a:r>
          </a:p>
        </p:txBody>
      </p:sp>
    </p:spTree>
    <p:extLst>
      <p:ext uri="{BB962C8B-B14F-4D97-AF65-F5344CB8AC3E}">
        <p14:creationId xmlns:p14="http://schemas.microsoft.com/office/powerpoint/2010/main" val="3092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1870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安排微操作时序</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执行周期</a:t>
            </a:r>
          </a:p>
        </p:txBody>
      </p:sp>
      <p:graphicFrame>
        <p:nvGraphicFramePr>
          <p:cNvPr id="2" name="表格 2">
            <a:extLst>
              <a:ext uri="{FF2B5EF4-FFF2-40B4-BE49-F238E27FC236}">
                <a16:creationId xmlns:a16="http://schemas.microsoft.com/office/drawing/2014/main" id="{179A2270-8956-4E5F-8227-69E19EE42BD5}"/>
              </a:ext>
            </a:extLst>
          </p:cNvPr>
          <p:cNvGraphicFramePr>
            <a:graphicFrameLocks noGrp="1"/>
          </p:cNvGraphicFramePr>
          <p:nvPr>
            <p:extLst>
              <p:ext uri="{D42A27DB-BD31-4B8C-83A1-F6EECF244321}">
                <p14:modId xmlns:p14="http://schemas.microsoft.com/office/powerpoint/2010/main" val="4080669249"/>
              </p:ext>
            </p:extLst>
          </p:nvPr>
        </p:nvGraphicFramePr>
        <p:xfrm>
          <a:off x="335888" y="800675"/>
          <a:ext cx="5397500" cy="2429468"/>
        </p:xfrm>
        <a:graphic>
          <a:graphicData uri="http://schemas.openxmlformats.org/drawingml/2006/table">
            <a:tbl>
              <a:tblPr firstRow="1" bandRow="1">
                <a:tableStyleId>{5940675A-B579-460E-94D1-54222C63F5DA}</a:tableStyleId>
              </a:tblPr>
              <a:tblGrid>
                <a:gridCol w="1079500">
                  <a:extLst>
                    <a:ext uri="{9D8B030D-6E8A-4147-A177-3AD203B41FA5}">
                      <a16:colId xmlns:a16="http://schemas.microsoft.com/office/drawing/2014/main" val="3378478866"/>
                    </a:ext>
                  </a:extLst>
                </a:gridCol>
                <a:gridCol w="4318000">
                  <a:extLst>
                    <a:ext uri="{9D8B030D-6E8A-4147-A177-3AD203B41FA5}">
                      <a16:colId xmlns:a16="http://schemas.microsoft.com/office/drawing/2014/main" val="3729026031"/>
                    </a:ext>
                  </a:extLst>
                </a:gridCol>
              </a:tblGrid>
              <a:tr h="607367">
                <a:tc gridSpan="2">
                  <a:txBody>
                    <a:bodyPr/>
                    <a:lstStyle/>
                    <a:p>
                      <a:pPr algn="l"/>
                      <a:r>
                        <a:rPr lang="en-US" altLang="zh-CN" sz="2600" dirty="0">
                          <a:solidFill>
                            <a:srgbClr val="00B050"/>
                          </a:solidFill>
                          <a:latin typeface="微软雅黑" panose="020B0503020204020204" pitchFamily="34" charset="-122"/>
                          <a:ea typeface="微软雅黑" panose="020B0503020204020204" pitchFamily="34" charset="-122"/>
                        </a:rPr>
                        <a:t>ADD  X     </a:t>
                      </a:r>
                      <a:r>
                        <a:rPr lang="zh-CN" altLang="en-US" sz="2600" dirty="0">
                          <a:latin typeface="微软雅黑" panose="020B0503020204020204" pitchFamily="34" charset="-122"/>
                          <a:ea typeface="微软雅黑" panose="020B0503020204020204" pitchFamily="34" charset="-122"/>
                        </a:rPr>
                        <a:t>加法指令，隐含</a:t>
                      </a:r>
                      <a:r>
                        <a:rPr lang="en-US" altLang="zh-CN" sz="2600" dirty="0">
                          <a:latin typeface="微软雅黑" panose="020B0503020204020204" pitchFamily="34" charset="-122"/>
                          <a:ea typeface="微软雅黑" panose="020B0503020204020204" pitchFamily="34" charset="-122"/>
                        </a:rPr>
                        <a:t>ACC</a:t>
                      </a:r>
                      <a:endParaRPr lang="zh-CN" altLang="en-US" sz="26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91248216"/>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 1  R</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807158"/>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600" dirty="0">
                          <a:latin typeface="微软雅黑" panose="020B0503020204020204" pitchFamily="34" charset="-122"/>
                          <a:ea typeface="微软雅黑" panose="020B0503020204020204" pitchFamily="34" charset="-122"/>
                        </a:rPr>
                        <a:t>M(MAR)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7114152"/>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(ACC) + (MDR)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ACC</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46240939"/>
                  </a:ext>
                </a:extLst>
              </a:tr>
            </a:tbl>
          </a:graphicData>
        </a:graphic>
      </p:graphicFrame>
      <p:graphicFrame>
        <p:nvGraphicFramePr>
          <p:cNvPr id="8" name="表格 2">
            <a:extLst>
              <a:ext uri="{FF2B5EF4-FFF2-40B4-BE49-F238E27FC236}">
                <a16:creationId xmlns:a16="http://schemas.microsoft.com/office/drawing/2014/main" id="{01726062-3458-48E2-B09A-6B885B00F956}"/>
              </a:ext>
            </a:extLst>
          </p:cNvPr>
          <p:cNvGraphicFramePr>
            <a:graphicFrameLocks noGrp="1"/>
          </p:cNvGraphicFramePr>
          <p:nvPr>
            <p:extLst>
              <p:ext uri="{D42A27DB-BD31-4B8C-83A1-F6EECF244321}">
                <p14:modId xmlns:p14="http://schemas.microsoft.com/office/powerpoint/2010/main" val="3714607218"/>
              </p:ext>
            </p:extLst>
          </p:nvPr>
        </p:nvGraphicFramePr>
        <p:xfrm>
          <a:off x="6458612" y="801250"/>
          <a:ext cx="5397500" cy="2429468"/>
        </p:xfrm>
        <a:graphic>
          <a:graphicData uri="http://schemas.openxmlformats.org/drawingml/2006/table">
            <a:tbl>
              <a:tblPr firstRow="1" bandRow="1">
                <a:tableStyleId>{5940675A-B579-460E-94D1-54222C63F5DA}</a:tableStyleId>
              </a:tblPr>
              <a:tblGrid>
                <a:gridCol w="1079500">
                  <a:extLst>
                    <a:ext uri="{9D8B030D-6E8A-4147-A177-3AD203B41FA5}">
                      <a16:colId xmlns:a16="http://schemas.microsoft.com/office/drawing/2014/main" val="3378478866"/>
                    </a:ext>
                  </a:extLst>
                </a:gridCol>
                <a:gridCol w="4318000">
                  <a:extLst>
                    <a:ext uri="{9D8B030D-6E8A-4147-A177-3AD203B41FA5}">
                      <a16:colId xmlns:a16="http://schemas.microsoft.com/office/drawing/2014/main" val="3729026031"/>
                    </a:ext>
                  </a:extLst>
                </a:gridCol>
              </a:tblGrid>
              <a:tr h="607367">
                <a:tc gridSpan="2">
                  <a:txBody>
                    <a:bodyPr/>
                    <a:lstStyle/>
                    <a:p>
                      <a:pPr algn="l"/>
                      <a:r>
                        <a:rPr lang="en-US" altLang="zh-CN" sz="2600" dirty="0">
                          <a:solidFill>
                            <a:srgbClr val="00B050"/>
                          </a:solidFill>
                          <a:latin typeface="微软雅黑" panose="020B0503020204020204" pitchFamily="34" charset="-122"/>
                          <a:ea typeface="微软雅黑" panose="020B0503020204020204" pitchFamily="34" charset="-122"/>
                        </a:rPr>
                        <a:t>STA  X     </a:t>
                      </a:r>
                      <a:r>
                        <a:rPr lang="zh-CN" altLang="en-US" sz="2600" dirty="0">
                          <a:latin typeface="微软雅黑" panose="020B0503020204020204" pitchFamily="34" charset="-122"/>
                          <a:ea typeface="微软雅黑" panose="020B0503020204020204" pitchFamily="34" charset="-122"/>
                        </a:rPr>
                        <a:t>存数指令，隐含</a:t>
                      </a:r>
                      <a:r>
                        <a:rPr lang="en-US" altLang="zh-CN" sz="2600" dirty="0">
                          <a:latin typeface="微软雅黑" panose="020B0503020204020204" pitchFamily="34" charset="-122"/>
                          <a:ea typeface="微软雅黑" panose="020B0503020204020204" pitchFamily="34" charset="-122"/>
                        </a:rPr>
                        <a:t>ACC</a:t>
                      </a:r>
                      <a:endParaRPr lang="zh-CN" altLang="en-US" sz="26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91248216"/>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 1  W</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807158"/>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600" dirty="0">
                          <a:latin typeface="微软雅黑" panose="020B0503020204020204" pitchFamily="34" charset="-122"/>
                          <a:ea typeface="微软雅黑" panose="020B0503020204020204" pitchFamily="34" charset="-122"/>
                        </a:rPr>
                        <a:t>(ACC)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7114152"/>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M(MAR)</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46240939"/>
                  </a:ext>
                </a:extLst>
              </a:tr>
            </a:tbl>
          </a:graphicData>
        </a:graphic>
      </p:graphicFrame>
      <p:graphicFrame>
        <p:nvGraphicFramePr>
          <p:cNvPr id="9" name="表格 2">
            <a:extLst>
              <a:ext uri="{FF2B5EF4-FFF2-40B4-BE49-F238E27FC236}">
                <a16:creationId xmlns:a16="http://schemas.microsoft.com/office/drawing/2014/main" id="{1FC9C4AC-DBB6-4F05-96E6-EB51D882D49D}"/>
              </a:ext>
            </a:extLst>
          </p:cNvPr>
          <p:cNvGraphicFramePr>
            <a:graphicFrameLocks noGrp="1"/>
          </p:cNvGraphicFramePr>
          <p:nvPr>
            <p:extLst>
              <p:ext uri="{D42A27DB-BD31-4B8C-83A1-F6EECF244321}">
                <p14:modId xmlns:p14="http://schemas.microsoft.com/office/powerpoint/2010/main" val="1288188663"/>
              </p:ext>
            </p:extLst>
          </p:nvPr>
        </p:nvGraphicFramePr>
        <p:xfrm>
          <a:off x="335888" y="3814918"/>
          <a:ext cx="5397500" cy="2429468"/>
        </p:xfrm>
        <a:graphic>
          <a:graphicData uri="http://schemas.openxmlformats.org/drawingml/2006/table">
            <a:tbl>
              <a:tblPr firstRow="1" bandRow="1">
                <a:tableStyleId>{5940675A-B579-460E-94D1-54222C63F5DA}</a:tableStyleId>
              </a:tblPr>
              <a:tblGrid>
                <a:gridCol w="1079500">
                  <a:extLst>
                    <a:ext uri="{9D8B030D-6E8A-4147-A177-3AD203B41FA5}">
                      <a16:colId xmlns:a16="http://schemas.microsoft.com/office/drawing/2014/main" val="3378478866"/>
                    </a:ext>
                  </a:extLst>
                </a:gridCol>
                <a:gridCol w="4318000">
                  <a:extLst>
                    <a:ext uri="{9D8B030D-6E8A-4147-A177-3AD203B41FA5}">
                      <a16:colId xmlns:a16="http://schemas.microsoft.com/office/drawing/2014/main" val="3729026031"/>
                    </a:ext>
                  </a:extLst>
                </a:gridCol>
              </a:tblGrid>
              <a:tr h="607367">
                <a:tc gridSpan="2">
                  <a:txBody>
                    <a:bodyPr/>
                    <a:lstStyle/>
                    <a:p>
                      <a:pPr algn="l"/>
                      <a:r>
                        <a:rPr lang="en-US" altLang="zh-CN" sz="2600" dirty="0">
                          <a:solidFill>
                            <a:srgbClr val="00B050"/>
                          </a:solidFill>
                          <a:latin typeface="微软雅黑" panose="020B0503020204020204" pitchFamily="34" charset="-122"/>
                          <a:ea typeface="微软雅黑" panose="020B0503020204020204" pitchFamily="34" charset="-122"/>
                        </a:rPr>
                        <a:t>LDA  X     </a:t>
                      </a:r>
                      <a:r>
                        <a:rPr lang="zh-CN" altLang="en-US" sz="2600" dirty="0">
                          <a:latin typeface="微软雅黑" panose="020B0503020204020204" pitchFamily="34" charset="-122"/>
                          <a:ea typeface="微软雅黑" panose="020B0503020204020204" pitchFamily="34" charset="-122"/>
                        </a:rPr>
                        <a:t>取数指令，隐含</a:t>
                      </a:r>
                      <a:r>
                        <a:rPr lang="en-US" altLang="zh-CN" sz="2600" dirty="0">
                          <a:latin typeface="微软雅黑" panose="020B0503020204020204" pitchFamily="34" charset="-122"/>
                          <a:ea typeface="微软雅黑" panose="020B0503020204020204" pitchFamily="34" charset="-122"/>
                        </a:rPr>
                        <a:t>ACC</a:t>
                      </a:r>
                      <a:endParaRPr lang="zh-CN" altLang="en-US" sz="26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91248216"/>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 1  R</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807158"/>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600" dirty="0">
                          <a:latin typeface="微软雅黑" panose="020B0503020204020204" pitchFamily="34" charset="-122"/>
                          <a:ea typeface="微软雅黑" panose="020B0503020204020204" pitchFamily="34" charset="-122"/>
                        </a:rPr>
                        <a:t>M(MAR)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7114152"/>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ACC</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46240939"/>
                  </a:ext>
                </a:extLst>
              </a:tr>
            </a:tbl>
          </a:graphicData>
        </a:graphic>
      </p:graphicFrame>
      <p:graphicFrame>
        <p:nvGraphicFramePr>
          <p:cNvPr id="10" name="表格 2">
            <a:extLst>
              <a:ext uri="{FF2B5EF4-FFF2-40B4-BE49-F238E27FC236}">
                <a16:creationId xmlns:a16="http://schemas.microsoft.com/office/drawing/2014/main" id="{8AB82661-9FF4-41D2-BBDB-7897BE28B200}"/>
              </a:ext>
            </a:extLst>
          </p:cNvPr>
          <p:cNvGraphicFramePr>
            <a:graphicFrameLocks noGrp="1"/>
          </p:cNvGraphicFramePr>
          <p:nvPr>
            <p:extLst>
              <p:ext uri="{D42A27DB-BD31-4B8C-83A1-F6EECF244321}">
                <p14:modId xmlns:p14="http://schemas.microsoft.com/office/powerpoint/2010/main" val="1424842952"/>
              </p:ext>
            </p:extLst>
          </p:nvPr>
        </p:nvGraphicFramePr>
        <p:xfrm>
          <a:off x="6458612" y="3814918"/>
          <a:ext cx="5397500" cy="2429468"/>
        </p:xfrm>
        <a:graphic>
          <a:graphicData uri="http://schemas.openxmlformats.org/drawingml/2006/table">
            <a:tbl>
              <a:tblPr firstRow="1" bandRow="1">
                <a:tableStyleId>{5940675A-B579-460E-94D1-54222C63F5DA}</a:tableStyleId>
              </a:tblPr>
              <a:tblGrid>
                <a:gridCol w="1079500">
                  <a:extLst>
                    <a:ext uri="{9D8B030D-6E8A-4147-A177-3AD203B41FA5}">
                      <a16:colId xmlns:a16="http://schemas.microsoft.com/office/drawing/2014/main" val="3378478866"/>
                    </a:ext>
                  </a:extLst>
                </a:gridCol>
                <a:gridCol w="4318000">
                  <a:extLst>
                    <a:ext uri="{9D8B030D-6E8A-4147-A177-3AD203B41FA5}">
                      <a16:colId xmlns:a16="http://schemas.microsoft.com/office/drawing/2014/main" val="3729026031"/>
                    </a:ext>
                  </a:extLst>
                </a:gridCol>
              </a:tblGrid>
              <a:tr h="607367">
                <a:tc gridSpan="2">
                  <a:txBody>
                    <a:bodyPr/>
                    <a:lstStyle/>
                    <a:p>
                      <a:pPr algn="l"/>
                      <a:r>
                        <a:rPr lang="en-US" altLang="zh-CN" sz="2600" dirty="0">
                          <a:solidFill>
                            <a:srgbClr val="00B050"/>
                          </a:solidFill>
                          <a:latin typeface="微软雅黑" panose="020B0503020204020204" pitchFamily="34" charset="-122"/>
                          <a:ea typeface="微软雅黑" panose="020B0503020204020204" pitchFamily="34" charset="-122"/>
                        </a:rPr>
                        <a:t>JMP  X     </a:t>
                      </a:r>
                      <a:r>
                        <a:rPr lang="zh-CN" altLang="en-US" sz="2600" dirty="0">
                          <a:latin typeface="微软雅黑" panose="020B0503020204020204" pitchFamily="34" charset="-122"/>
                          <a:ea typeface="微软雅黑" panose="020B0503020204020204" pitchFamily="34" charset="-122"/>
                        </a:rPr>
                        <a:t>无条件转移指令</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91248216"/>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807158"/>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7114152"/>
                  </a:ext>
                </a:extLst>
              </a:tr>
              <a:tr h="607367">
                <a:tc>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PC</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46240939"/>
                  </a:ext>
                </a:extLst>
              </a:tr>
            </a:tbl>
          </a:graphicData>
        </a:graphic>
      </p:graphicFrame>
    </p:spTree>
    <p:extLst>
      <p:ext uri="{BB962C8B-B14F-4D97-AF65-F5344CB8AC3E}">
        <p14:creationId xmlns:p14="http://schemas.microsoft.com/office/powerpoint/2010/main" val="26550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08317C5-C349-4E2A-A4A9-3AC86A58228D}"/>
              </a:ext>
            </a:extLst>
          </p:cNvPr>
          <p:cNvSpPr txBox="1"/>
          <p:nvPr/>
        </p:nvSpPr>
        <p:spPr>
          <a:xfrm>
            <a:off x="381000" y="0"/>
            <a:ext cx="5118100"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步骤：</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列出操作时间表</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写出微操作命令的最简表达式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画出逻辑图</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3" name="表格 3">
            <a:extLst>
              <a:ext uri="{FF2B5EF4-FFF2-40B4-BE49-F238E27FC236}">
                <a16:creationId xmlns:a16="http://schemas.microsoft.com/office/drawing/2014/main" id="{58A78134-3989-4FA9-A0E3-7DB158F3EBD5}"/>
              </a:ext>
            </a:extLst>
          </p:cNvPr>
          <p:cNvGraphicFramePr>
            <a:graphicFrameLocks noGrp="1"/>
          </p:cNvGraphicFramePr>
          <p:nvPr>
            <p:extLst>
              <p:ext uri="{D42A27DB-BD31-4B8C-83A1-F6EECF244321}">
                <p14:modId xmlns:p14="http://schemas.microsoft.com/office/powerpoint/2010/main" val="1862954886"/>
              </p:ext>
            </p:extLst>
          </p:nvPr>
        </p:nvGraphicFramePr>
        <p:xfrm>
          <a:off x="222250" y="876300"/>
          <a:ext cx="11791952" cy="5881905"/>
        </p:xfrm>
        <a:graphic>
          <a:graphicData uri="http://schemas.openxmlformats.org/drawingml/2006/table">
            <a:tbl>
              <a:tblPr firstRow="1" bandRow="1">
                <a:tableStyleId>{5C22544A-7EE6-4342-B048-85BDC9FD1C3A}</a:tableStyleId>
              </a:tblPr>
              <a:tblGrid>
                <a:gridCol w="1570107">
                  <a:extLst>
                    <a:ext uri="{9D8B030D-6E8A-4147-A177-3AD203B41FA5}">
                      <a16:colId xmlns:a16="http://schemas.microsoft.com/office/drawing/2014/main" val="1181470965"/>
                    </a:ext>
                  </a:extLst>
                </a:gridCol>
                <a:gridCol w="797792">
                  <a:extLst>
                    <a:ext uri="{9D8B030D-6E8A-4147-A177-3AD203B41FA5}">
                      <a16:colId xmlns:a16="http://schemas.microsoft.com/office/drawing/2014/main" val="2013021819"/>
                    </a:ext>
                  </a:extLst>
                </a:gridCol>
                <a:gridCol w="1657519">
                  <a:extLst>
                    <a:ext uri="{9D8B030D-6E8A-4147-A177-3AD203B41FA5}">
                      <a16:colId xmlns:a16="http://schemas.microsoft.com/office/drawing/2014/main" val="233367695"/>
                    </a:ext>
                  </a:extLst>
                </a:gridCol>
                <a:gridCol w="3489126">
                  <a:extLst>
                    <a:ext uri="{9D8B030D-6E8A-4147-A177-3AD203B41FA5}">
                      <a16:colId xmlns:a16="http://schemas.microsoft.com/office/drawing/2014/main" val="4206136755"/>
                    </a:ext>
                  </a:extLst>
                </a:gridCol>
                <a:gridCol w="1069352">
                  <a:extLst>
                    <a:ext uri="{9D8B030D-6E8A-4147-A177-3AD203B41FA5}">
                      <a16:colId xmlns:a16="http://schemas.microsoft.com/office/drawing/2014/main" val="1659940933"/>
                    </a:ext>
                  </a:extLst>
                </a:gridCol>
                <a:gridCol w="1069352">
                  <a:extLst>
                    <a:ext uri="{9D8B030D-6E8A-4147-A177-3AD203B41FA5}">
                      <a16:colId xmlns:a16="http://schemas.microsoft.com/office/drawing/2014/main" val="2997373333"/>
                    </a:ext>
                  </a:extLst>
                </a:gridCol>
                <a:gridCol w="1069352">
                  <a:extLst>
                    <a:ext uri="{9D8B030D-6E8A-4147-A177-3AD203B41FA5}">
                      <a16:colId xmlns:a16="http://schemas.microsoft.com/office/drawing/2014/main" val="4185598933"/>
                    </a:ext>
                  </a:extLst>
                </a:gridCol>
                <a:gridCol w="1069352">
                  <a:extLst>
                    <a:ext uri="{9D8B030D-6E8A-4147-A177-3AD203B41FA5}">
                      <a16:colId xmlns:a16="http://schemas.microsoft.com/office/drawing/2014/main" val="1348271618"/>
                    </a:ext>
                  </a:extLst>
                </a:gridCol>
              </a:tblGrid>
              <a:tr h="1086465">
                <a:tc>
                  <a:txBody>
                    <a:bodyPr/>
                    <a:lstStyle/>
                    <a:p>
                      <a:pPr algn="ctr"/>
                      <a:r>
                        <a:rPr lang="zh-CN" altLang="en-US" sz="2600" dirty="0">
                          <a:latin typeface="微软雅黑" panose="020B0503020204020204" pitchFamily="34" charset="-122"/>
                          <a:ea typeface="微软雅黑" panose="020B0503020204020204" pitchFamily="34" charset="-122"/>
                        </a:rPr>
                        <a:t>工作周期标记</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节拍</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状态条件</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微操作命令信号</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STA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LDA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JMP</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36307173"/>
                  </a:ext>
                </a:extLst>
              </a:tr>
              <a:tr h="599430">
                <a:tc rowSpan="8">
                  <a:txBody>
                    <a:bodyPr/>
                    <a:lstStyle/>
                    <a:p>
                      <a:pPr algn="ctr"/>
                      <a:r>
                        <a:rPr lang="en-US" altLang="zh-CN" sz="2600" dirty="0">
                          <a:latin typeface="微软雅黑" panose="020B0503020204020204" pitchFamily="34" charset="-122"/>
                          <a:ea typeface="微软雅黑" panose="020B0503020204020204" pitchFamily="34" charset="-122"/>
                        </a:rPr>
                        <a:t>FE</a:t>
                      </a:r>
                    </a:p>
                    <a:p>
                      <a:pPr algn="ctr"/>
                      <a:r>
                        <a:rPr lang="zh-CN" altLang="en-US" sz="2600" dirty="0">
                          <a:latin typeface="微软雅黑" panose="020B0503020204020204" pitchFamily="34" charset="-122"/>
                          <a:ea typeface="微软雅黑" panose="020B0503020204020204" pitchFamily="34" charset="-122"/>
                        </a:rPr>
                        <a:t>取指</a:t>
                      </a:r>
                    </a:p>
                  </a:txBody>
                  <a:tcPr anchor="ctr"/>
                </a:tc>
                <a:tc rowSpan="2">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tc>
                <a:tc rowSpan="2">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PC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305699027"/>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14596072"/>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rowSpan="2">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tc>
                <a:tc rowSpan="2">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M(MAR)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478114"/>
                  </a:ext>
                </a:extLst>
              </a:tr>
              <a:tr h="599430">
                <a:tc vMerge="1">
                  <a:txBody>
                    <a:bodyPr/>
                    <a:lstStyle/>
                    <a:p>
                      <a:endParaRPr lang="zh-CN" altLang="en-US" sz="260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(PC)+1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PC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49591373"/>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rowSpan="4">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rowSpan="2">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IR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248088333"/>
                  </a:ext>
                </a:extLst>
              </a:tr>
              <a:tr h="599430">
                <a:tc vMerge="1">
                  <a:txBody>
                    <a:bodyPr/>
                    <a:lstStyle/>
                    <a:p>
                      <a:endParaRPr lang="zh-CN" altLang="en-US" sz="260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OP(IR)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ID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93541767"/>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间址</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IND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83913091"/>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非间址</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EX</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09881223"/>
                  </a:ext>
                </a:extLst>
              </a:tr>
            </a:tbl>
          </a:graphicData>
        </a:graphic>
      </p:graphicFrame>
      <p:sp>
        <p:nvSpPr>
          <p:cNvPr id="12" name="文本框 11">
            <a:extLst>
              <a:ext uri="{FF2B5EF4-FFF2-40B4-BE49-F238E27FC236}">
                <a16:creationId xmlns:a16="http://schemas.microsoft.com/office/drawing/2014/main" id="{3E917987-C248-4085-BD49-BC4B4381C245}"/>
              </a:ext>
            </a:extLst>
          </p:cNvPr>
          <p:cNvSpPr txBox="1"/>
          <p:nvPr/>
        </p:nvSpPr>
        <p:spPr>
          <a:xfrm>
            <a:off x="39998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组合逻辑设计</a:t>
            </a:r>
          </a:p>
        </p:txBody>
      </p:sp>
      <p:sp>
        <p:nvSpPr>
          <p:cNvPr id="11" name="文本框 10">
            <a:extLst>
              <a:ext uri="{FF2B5EF4-FFF2-40B4-BE49-F238E27FC236}">
                <a16:creationId xmlns:a16="http://schemas.microsoft.com/office/drawing/2014/main" id="{960DBC79-BE28-4399-945D-C2B3A27D458A}"/>
              </a:ext>
            </a:extLst>
          </p:cNvPr>
          <p:cNvSpPr txBox="1"/>
          <p:nvPr/>
        </p:nvSpPr>
        <p:spPr>
          <a:xfrm>
            <a:off x="79375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B9022B3F-C0CC-4954-B856-AF7636C238DD}"/>
              </a:ext>
            </a:extLst>
          </p:cNvPr>
          <p:cNvSpPr txBox="1"/>
          <p:nvPr/>
        </p:nvSpPr>
        <p:spPr>
          <a:xfrm>
            <a:off x="79375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33DBE520-86EE-48D2-8F93-67A0D2E63D09}"/>
              </a:ext>
            </a:extLst>
          </p:cNvPr>
          <p:cNvSpPr txBox="1"/>
          <p:nvPr/>
        </p:nvSpPr>
        <p:spPr>
          <a:xfrm>
            <a:off x="79375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CAFF8989-9FDF-474D-B980-2C61A59B5505}"/>
              </a:ext>
            </a:extLst>
          </p:cNvPr>
          <p:cNvSpPr txBox="1"/>
          <p:nvPr/>
        </p:nvSpPr>
        <p:spPr>
          <a:xfrm>
            <a:off x="79375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765060F0-9BD8-4A5D-B0DD-0B190A4A6168}"/>
              </a:ext>
            </a:extLst>
          </p:cNvPr>
          <p:cNvSpPr txBox="1"/>
          <p:nvPr/>
        </p:nvSpPr>
        <p:spPr>
          <a:xfrm>
            <a:off x="79375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5F76D246-9EC7-43AC-A2F9-446EC6C36469}"/>
              </a:ext>
            </a:extLst>
          </p:cNvPr>
          <p:cNvSpPr txBox="1"/>
          <p:nvPr/>
        </p:nvSpPr>
        <p:spPr>
          <a:xfrm>
            <a:off x="7937500" y="50465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BB17DDE-7CED-4710-8F88-E7462B095E48}"/>
              </a:ext>
            </a:extLst>
          </p:cNvPr>
          <p:cNvSpPr txBox="1"/>
          <p:nvPr/>
        </p:nvSpPr>
        <p:spPr>
          <a:xfrm>
            <a:off x="90170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5D6E7C96-3F85-48A5-B13F-778C197F8C77}"/>
              </a:ext>
            </a:extLst>
          </p:cNvPr>
          <p:cNvSpPr txBox="1"/>
          <p:nvPr/>
        </p:nvSpPr>
        <p:spPr>
          <a:xfrm>
            <a:off x="90170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0ED4B978-5F06-44F2-824F-A053A191F38F}"/>
              </a:ext>
            </a:extLst>
          </p:cNvPr>
          <p:cNvSpPr txBox="1"/>
          <p:nvPr/>
        </p:nvSpPr>
        <p:spPr>
          <a:xfrm>
            <a:off x="90170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1AB17248-27F5-4C61-BC50-B6CDB38F358B}"/>
              </a:ext>
            </a:extLst>
          </p:cNvPr>
          <p:cNvSpPr txBox="1"/>
          <p:nvPr/>
        </p:nvSpPr>
        <p:spPr>
          <a:xfrm>
            <a:off x="90170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3A2BE2D6-CF82-4E77-AC21-13DAC47B50EC}"/>
              </a:ext>
            </a:extLst>
          </p:cNvPr>
          <p:cNvSpPr txBox="1"/>
          <p:nvPr/>
        </p:nvSpPr>
        <p:spPr>
          <a:xfrm>
            <a:off x="90170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A8ABD47B-11C7-4A8C-941B-B1F990428967}"/>
              </a:ext>
            </a:extLst>
          </p:cNvPr>
          <p:cNvSpPr txBox="1"/>
          <p:nvPr/>
        </p:nvSpPr>
        <p:spPr>
          <a:xfrm>
            <a:off x="9017000" y="50465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3B95234F-1E31-46CC-9736-A198AAD2FBFF}"/>
              </a:ext>
            </a:extLst>
          </p:cNvPr>
          <p:cNvSpPr txBox="1"/>
          <p:nvPr/>
        </p:nvSpPr>
        <p:spPr>
          <a:xfrm>
            <a:off x="100965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FC273ABB-EA0B-4B18-BE56-CC9A8C2F59F7}"/>
              </a:ext>
            </a:extLst>
          </p:cNvPr>
          <p:cNvSpPr txBox="1"/>
          <p:nvPr/>
        </p:nvSpPr>
        <p:spPr>
          <a:xfrm>
            <a:off x="100965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924662B7-3CE3-4B49-A3E7-CC152978F2A5}"/>
              </a:ext>
            </a:extLst>
          </p:cNvPr>
          <p:cNvSpPr txBox="1"/>
          <p:nvPr/>
        </p:nvSpPr>
        <p:spPr>
          <a:xfrm>
            <a:off x="100965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BCF3B8CC-368D-4AB8-9E1B-23B55DA79365}"/>
              </a:ext>
            </a:extLst>
          </p:cNvPr>
          <p:cNvSpPr txBox="1"/>
          <p:nvPr/>
        </p:nvSpPr>
        <p:spPr>
          <a:xfrm>
            <a:off x="100965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1E68E82E-7FE8-4E35-B50B-E9F6E6AFE084}"/>
              </a:ext>
            </a:extLst>
          </p:cNvPr>
          <p:cNvSpPr txBox="1"/>
          <p:nvPr/>
        </p:nvSpPr>
        <p:spPr>
          <a:xfrm>
            <a:off x="100965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640A3093-EE39-4065-AAB6-2AEB77761E4E}"/>
              </a:ext>
            </a:extLst>
          </p:cNvPr>
          <p:cNvSpPr txBox="1"/>
          <p:nvPr/>
        </p:nvSpPr>
        <p:spPr>
          <a:xfrm>
            <a:off x="10096500" y="50465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CD950B1E-5011-4FC1-9109-3D97D3167420}"/>
              </a:ext>
            </a:extLst>
          </p:cNvPr>
          <p:cNvSpPr txBox="1"/>
          <p:nvPr/>
        </p:nvSpPr>
        <p:spPr>
          <a:xfrm>
            <a:off x="111760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39F28BFD-04C3-4FAB-BDB0-262B85A7703E}"/>
              </a:ext>
            </a:extLst>
          </p:cNvPr>
          <p:cNvSpPr txBox="1"/>
          <p:nvPr/>
        </p:nvSpPr>
        <p:spPr>
          <a:xfrm>
            <a:off x="111760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4B7B5EF9-25B0-412D-92A8-944270C5A0BF}"/>
              </a:ext>
            </a:extLst>
          </p:cNvPr>
          <p:cNvSpPr txBox="1"/>
          <p:nvPr/>
        </p:nvSpPr>
        <p:spPr>
          <a:xfrm>
            <a:off x="111760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CF263F28-BD8B-4B64-86B1-F02AAAFF25B2}"/>
              </a:ext>
            </a:extLst>
          </p:cNvPr>
          <p:cNvSpPr txBox="1"/>
          <p:nvPr/>
        </p:nvSpPr>
        <p:spPr>
          <a:xfrm>
            <a:off x="111760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37FDC6B6-61A5-48C7-A1CB-5C954ACA0013}"/>
              </a:ext>
            </a:extLst>
          </p:cNvPr>
          <p:cNvSpPr txBox="1"/>
          <p:nvPr/>
        </p:nvSpPr>
        <p:spPr>
          <a:xfrm>
            <a:off x="111760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61BE99F6-FDD9-4DE5-BBA8-61B664C2E7EC}"/>
              </a:ext>
            </a:extLst>
          </p:cNvPr>
          <p:cNvSpPr txBox="1"/>
          <p:nvPr/>
        </p:nvSpPr>
        <p:spPr>
          <a:xfrm>
            <a:off x="11176000" y="50465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DDECB97A-BDA5-4D7C-9B75-044559684D37}"/>
              </a:ext>
            </a:extLst>
          </p:cNvPr>
          <p:cNvSpPr txBox="1"/>
          <p:nvPr/>
        </p:nvSpPr>
        <p:spPr>
          <a:xfrm>
            <a:off x="7937500" y="568243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2A43C6FD-3478-4631-9A54-339A6D0EC78B}"/>
              </a:ext>
            </a:extLst>
          </p:cNvPr>
          <p:cNvSpPr txBox="1"/>
          <p:nvPr/>
        </p:nvSpPr>
        <p:spPr>
          <a:xfrm>
            <a:off x="9017000" y="568243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a:extLst>
              <a:ext uri="{FF2B5EF4-FFF2-40B4-BE49-F238E27FC236}">
                <a16:creationId xmlns:a16="http://schemas.microsoft.com/office/drawing/2014/main" id="{21652B91-F662-4B3C-8A17-CC9120A151B0}"/>
              </a:ext>
            </a:extLst>
          </p:cNvPr>
          <p:cNvSpPr txBox="1"/>
          <p:nvPr/>
        </p:nvSpPr>
        <p:spPr>
          <a:xfrm>
            <a:off x="10096500" y="568243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1F1724E3-BBAF-44EE-97F8-D52F52EFCA2F}"/>
              </a:ext>
            </a:extLst>
          </p:cNvPr>
          <p:cNvSpPr txBox="1"/>
          <p:nvPr/>
        </p:nvSpPr>
        <p:spPr>
          <a:xfrm>
            <a:off x="11176000" y="568243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8CDF224C-DB1E-425F-8A4E-1B8C1D5E0F50}"/>
              </a:ext>
            </a:extLst>
          </p:cNvPr>
          <p:cNvSpPr txBox="1"/>
          <p:nvPr/>
        </p:nvSpPr>
        <p:spPr>
          <a:xfrm>
            <a:off x="7937500" y="62657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a:extLst>
              <a:ext uri="{FF2B5EF4-FFF2-40B4-BE49-F238E27FC236}">
                <a16:creationId xmlns:a16="http://schemas.microsoft.com/office/drawing/2014/main" id="{35D2B689-272F-43CB-837A-DDE9AA88E9F1}"/>
              </a:ext>
            </a:extLst>
          </p:cNvPr>
          <p:cNvSpPr txBox="1"/>
          <p:nvPr/>
        </p:nvSpPr>
        <p:spPr>
          <a:xfrm>
            <a:off x="9017000" y="62657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90101C8A-8545-46AB-9C76-1753138D2BAF}"/>
              </a:ext>
            </a:extLst>
          </p:cNvPr>
          <p:cNvSpPr txBox="1"/>
          <p:nvPr/>
        </p:nvSpPr>
        <p:spPr>
          <a:xfrm>
            <a:off x="10096500" y="62657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64E70AFB-255E-4761-BB24-1BD3E4FC16B4}"/>
              </a:ext>
            </a:extLst>
          </p:cNvPr>
          <p:cNvSpPr txBox="1"/>
          <p:nvPr/>
        </p:nvSpPr>
        <p:spPr>
          <a:xfrm>
            <a:off x="11176000" y="62657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977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500"/>
                                        <p:tgtEl>
                                          <p:spTgt spid="3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500"/>
                                        <p:tgtEl>
                                          <p:spTgt spid="4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9998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组合逻辑设计</a:t>
            </a:r>
          </a:p>
        </p:txBody>
      </p:sp>
      <p:sp>
        <p:nvSpPr>
          <p:cNvPr id="7" name="文本框 6">
            <a:extLst>
              <a:ext uri="{FF2B5EF4-FFF2-40B4-BE49-F238E27FC236}">
                <a16:creationId xmlns:a16="http://schemas.microsoft.com/office/drawing/2014/main" id="{E08317C5-C349-4E2A-A4A9-3AC86A58228D}"/>
              </a:ext>
            </a:extLst>
          </p:cNvPr>
          <p:cNvSpPr txBox="1"/>
          <p:nvPr/>
        </p:nvSpPr>
        <p:spPr>
          <a:xfrm>
            <a:off x="381000" y="0"/>
            <a:ext cx="5118100"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步骤：</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列出操作时间表</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写出未操作命令的最简表达式</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画出逻辑图</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3" name="表格 3">
            <a:extLst>
              <a:ext uri="{FF2B5EF4-FFF2-40B4-BE49-F238E27FC236}">
                <a16:creationId xmlns:a16="http://schemas.microsoft.com/office/drawing/2014/main" id="{58A78134-3989-4FA9-A0E3-7DB158F3EBD5}"/>
              </a:ext>
            </a:extLst>
          </p:cNvPr>
          <p:cNvGraphicFramePr>
            <a:graphicFrameLocks noGrp="1"/>
          </p:cNvGraphicFramePr>
          <p:nvPr>
            <p:extLst>
              <p:ext uri="{D42A27DB-BD31-4B8C-83A1-F6EECF244321}">
                <p14:modId xmlns:p14="http://schemas.microsoft.com/office/powerpoint/2010/main" val="3353805430"/>
              </p:ext>
            </p:extLst>
          </p:nvPr>
        </p:nvGraphicFramePr>
        <p:xfrm>
          <a:off x="222250" y="876300"/>
          <a:ext cx="11791952" cy="4083615"/>
        </p:xfrm>
        <a:graphic>
          <a:graphicData uri="http://schemas.openxmlformats.org/drawingml/2006/table">
            <a:tbl>
              <a:tblPr firstRow="1" bandRow="1">
                <a:tableStyleId>{5C22544A-7EE6-4342-B048-85BDC9FD1C3A}</a:tableStyleId>
              </a:tblPr>
              <a:tblGrid>
                <a:gridCol w="1570107">
                  <a:extLst>
                    <a:ext uri="{9D8B030D-6E8A-4147-A177-3AD203B41FA5}">
                      <a16:colId xmlns:a16="http://schemas.microsoft.com/office/drawing/2014/main" val="1181470965"/>
                    </a:ext>
                  </a:extLst>
                </a:gridCol>
                <a:gridCol w="950843">
                  <a:extLst>
                    <a:ext uri="{9D8B030D-6E8A-4147-A177-3AD203B41FA5}">
                      <a16:colId xmlns:a16="http://schemas.microsoft.com/office/drawing/2014/main" val="2013021819"/>
                    </a:ext>
                  </a:extLst>
                </a:gridCol>
                <a:gridCol w="1504468">
                  <a:extLst>
                    <a:ext uri="{9D8B030D-6E8A-4147-A177-3AD203B41FA5}">
                      <a16:colId xmlns:a16="http://schemas.microsoft.com/office/drawing/2014/main" val="233367695"/>
                    </a:ext>
                  </a:extLst>
                </a:gridCol>
                <a:gridCol w="3489126">
                  <a:extLst>
                    <a:ext uri="{9D8B030D-6E8A-4147-A177-3AD203B41FA5}">
                      <a16:colId xmlns:a16="http://schemas.microsoft.com/office/drawing/2014/main" val="4206136755"/>
                    </a:ext>
                  </a:extLst>
                </a:gridCol>
                <a:gridCol w="1069352">
                  <a:extLst>
                    <a:ext uri="{9D8B030D-6E8A-4147-A177-3AD203B41FA5}">
                      <a16:colId xmlns:a16="http://schemas.microsoft.com/office/drawing/2014/main" val="1659940933"/>
                    </a:ext>
                  </a:extLst>
                </a:gridCol>
                <a:gridCol w="1069352">
                  <a:extLst>
                    <a:ext uri="{9D8B030D-6E8A-4147-A177-3AD203B41FA5}">
                      <a16:colId xmlns:a16="http://schemas.microsoft.com/office/drawing/2014/main" val="2997373333"/>
                    </a:ext>
                  </a:extLst>
                </a:gridCol>
                <a:gridCol w="1069352">
                  <a:extLst>
                    <a:ext uri="{9D8B030D-6E8A-4147-A177-3AD203B41FA5}">
                      <a16:colId xmlns:a16="http://schemas.microsoft.com/office/drawing/2014/main" val="4185598933"/>
                    </a:ext>
                  </a:extLst>
                </a:gridCol>
                <a:gridCol w="1069352">
                  <a:extLst>
                    <a:ext uri="{9D8B030D-6E8A-4147-A177-3AD203B41FA5}">
                      <a16:colId xmlns:a16="http://schemas.microsoft.com/office/drawing/2014/main" val="1348271618"/>
                    </a:ext>
                  </a:extLst>
                </a:gridCol>
              </a:tblGrid>
              <a:tr h="1086465">
                <a:tc>
                  <a:txBody>
                    <a:bodyPr/>
                    <a:lstStyle/>
                    <a:p>
                      <a:pPr algn="ctr"/>
                      <a:r>
                        <a:rPr lang="zh-CN" altLang="en-US" sz="2600" dirty="0">
                          <a:latin typeface="微软雅黑" panose="020B0503020204020204" pitchFamily="34" charset="-122"/>
                          <a:ea typeface="微软雅黑" panose="020B0503020204020204" pitchFamily="34" charset="-122"/>
                        </a:rPr>
                        <a:t>工作周期标记</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节拍</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状态条件</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微操作命令信号</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STA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LDA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JMP</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36307173"/>
                  </a:ext>
                </a:extLst>
              </a:tr>
              <a:tr h="599430">
                <a:tc rowSpan="5">
                  <a:txBody>
                    <a:bodyPr/>
                    <a:lstStyle/>
                    <a:p>
                      <a:pPr algn="ctr"/>
                      <a:r>
                        <a:rPr lang="en-US" altLang="zh-CN" sz="2600" dirty="0">
                          <a:latin typeface="微软雅黑" panose="020B0503020204020204" pitchFamily="34" charset="-122"/>
                          <a:ea typeface="微软雅黑" panose="020B0503020204020204" pitchFamily="34" charset="-122"/>
                        </a:rPr>
                        <a:t>IND</a:t>
                      </a:r>
                    </a:p>
                    <a:p>
                      <a:pPr algn="ctr"/>
                      <a:r>
                        <a:rPr lang="zh-CN" altLang="en-US" sz="2600" dirty="0">
                          <a:latin typeface="微软雅黑" panose="020B0503020204020204" pitchFamily="34" charset="-122"/>
                          <a:ea typeface="微软雅黑" panose="020B0503020204020204" pitchFamily="34" charset="-122"/>
                        </a:rPr>
                        <a:t>间址</a:t>
                      </a:r>
                    </a:p>
                  </a:txBody>
                  <a:tcPr anchor="ctr"/>
                </a:tc>
                <a:tc rowSpan="2">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tc>
                <a:tc rowSpan="2">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305699027"/>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14596072"/>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M(MAR)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478114"/>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rowSpan="2">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Ad(IR)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248088333"/>
                  </a:ext>
                </a:extLst>
              </a:tr>
              <a:tr h="599430">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非间址</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EX</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09881223"/>
                  </a:ext>
                </a:extLst>
              </a:tr>
            </a:tbl>
          </a:graphicData>
        </a:graphic>
      </p:graphicFrame>
      <p:sp>
        <p:nvSpPr>
          <p:cNvPr id="11" name="文本框 10">
            <a:extLst>
              <a:ext uri="{FF2B5EF4-FFF2-40B4-BE49-F238E27FC236}">
                <a16:creationId xmlns:a16="http://schemas.microsoft.com/office/drawing/2014/main" id="{960DBC79-BE28-4399-945D-C2B3A27D458A}"/>
              </a:ext>
            </a:extLst>
          </p:cNvPr>
          <p:cNvSpPr txBox="1"/>
          <p:nvPr/>
        </p:nvSpPr>
        <p:spPr>
          <a:xfrm>
            <a:off x="79375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B9022B3F-C0CC-4954-B856-AF7636C238DD}"/>
              </a:ext>
            </a:extLst>
          </p:cNvPr>
          <p:cNvSpPr txBox="1"/>
          <p:nvPr/>
        </p:nvSpPr>
        <p:spPr>
          <a:xfrm>
            <a:off x="79375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33DBE520-86EE-48D2-8F93-67A0D2E63D09}"/>
              </a:ext>
            </a:extLst>
          </p:cNvPr>
          <p:cNvSpPr txBox="1"/>
          <p:nvPr/>
        </p:nvSpPr>
        <p:spPr>
          <a:xfrm>
            <a:off x="79375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CAFF8989-9FDF-474D-B980-2C61A59B5505}"/>
              </a:ext>
            </a:extLst>
          </p:cNvPr>
          <p:cNvSpPr txBox="1"/>
          <p:nvPr/>
        </p:nvSpPr>
        <p:spPr>
          <a:xfrm>
            <a:off x="79375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765060F0-9BD8-4A5D-B0DD-0B190A4A6168}"/>
              </a:ext>
            </a:extLst>
          </p:cNvPr>
          <p:cNvSpPr txBox="1"/>
          <p:nvPr/>
        </p:nvSpPr>
        <p:spPr>
          <a:xfrm>
            <a:off x="79375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BB17DDE-7CED-4710-8F88-E7462B095E48}"/>
              </a:ext>
            </a:extLst>
          </p:cNvPr>
          <p:cNvSpPr txBox="1"/>
          <p:nvPr/>
        </p:nvSpPr>
        <p:spPr>
          <a:xfrm>
            <a:off x="90170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5D6E7C96-3F85-48A5-B13F-778C197F8C77}"/>
              </a:ext>
            </a:extLst>
          </p:cNvPr>
          <p:cNvSpPr txBox="1"/>
          <p:nvPr/>
        </p:nvSpPr>
        <p:spPr>
          <a:xfrm>
            <a:off x="90170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0ED4B978-5F06-44F2-824F-A053A191F38F}"/>
              </a:ext>
            </a:extLst>
          </p:cNvPr>
          <p:cNvSpPr txBox="1"/>
          <p:nvPr/>
        </p:nvSpPr>
        <p:spPr>
          <a:xfrm>
            <a:off x="90170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1AB17248-27F5-4C61-BC50-B6CDB38F358B}"/>
              </a:ext>
            </a:extLst>
          </p:cNvPr>
          <p:cNvSpPr txBox="1"/>
          <p:nvPr/>
        </p:nvSpPr>
        <p:spPr>
          <a:xfrm>
            <a:off x="90170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3A2BE2D6-CF82-4E77-AC21-13DAC47B50EC}"/>
              </a:ext>
            </a:extLst>
          </p:cNvPr>
          <p:cNvSpPr txBox="1"/>
          <p:nvPr/>
        </p:nvSpPr>
        <p:spPr>
          <a:xfrm>
            <a:off x="90170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3B95234F-1E31-46CC-9736-A198AAD2FBFF}"/>
              </a:ext>
            </a:extLst>
          </p:cNvPr>
          <p:cNvSpPr txBox="1"/>
          <p:nvPr/>
        </p:nvSpPr>
        <p:spPr>
          <a:xfrm>
            <a:off x="100965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FC273ABB-EA0B-4B18-BE56-CC9A8C2F59F7}"/>
              </a:ext>
            </a:extLst>
          </p:cNvPr>
          <p:cNvSpPr txBox="1"/>
          <p:nvPr/>
        </p:nvSpPr>
        <p:spPr>
          <a:xfrm>
            <a:off x="100965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924662B7-3CE3-4B49-A3E7-CC152978F2A5}"/>
              </a:ext>
            </a:extLst>
          </p:cNvPr>
          <p:cNvSpPr txBox="1"/>
          <p:nvPr/>
        </p:nvSpPr>
        <p:spPr>
          <a:xfrm>
            <a:off x="100965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BCF3B8CC-368D-4AB8-9E1B-23B55DA79365}"/>
              </a:ext>
            </a:extLst>
          </p:cNvPr>
          <p:cNvSpPr txBox="1"/>
          <p:nvPr/>
        </p:nvSpPr>
        <p:spPr>
          <a:xfrm>
            <a:off x="100965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1E68E82E-7FE8-4E35-B50B-E9F6E6AFE084}"/>
              </a:ext>
            </a:extLst>
          </p:cNvPr>
          <p:cNvSpPr txBox="1"/>
          <p:nvPr/>
        </p:nvSpPr>
        <p:spPr>
          <a:xfrm>
            <a:off x="100965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CD950B1E-5011-4FC1-9109-3D97D3167420}"/>
              </a:ext>
            </a:extLst>
          </p:cNvPr>
          <p:cNvSpPr txBox="1"/>
          <p:nvPr/>
        </p:nvSpPr>
        <p:spPr>
          <a:xfrm>
            <a:off x="11176000" y="20112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39F28BFD-04C3-4FAB-BDB0-262B85A7703E}"/>
              </a:ext>
            </a:extLst>
          </p:cNvPr>
          <p:cNvSpPr txBox="1"/>
          <p:nvPr/>
        </p:nvSpPr>
        <p:spPr>
          <a:xfrm>
            <a:off x="11176000" y="26183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4B7B5EF9-25B0-412D-92A8-944270C5A0BF}"/>
              </a:ext>
            </a:extLst>
          </p:cNvPr>
          <p:cNvSpPr txBox="1"/>
          <p:nvPr/>
        </p:nvSpPr>
        <p:spPr>
          <a:xfrm>
            <a:off x="11176000" y="322540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CF263F28-BD8B-4B64-86B1-F02AAAFF25B2}"/>
              </a:ext>
            </a:extLst>
          </p:cNvPr>
          <p:cNvSpPr txBox="1"/>
          <p:nvPr/>
        </p:nvSpPr>
        <p:spPr>
          <a:xfrm>
            <a:off x="11176000" y="383246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37FDC6B6-61A5-48C7-A1CB-5C954ACA0013}"/>
              </a:ext>
            </a:extLst>
          </p:cNvPr>
          <p:cNvSpPr txBox="1"/>
          <p:nvPr/>
        </p:nvSpPr>
        <p:spPr>
          <a:xfrm>
            <a:off x="11176000" y="443952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50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8" grpId="0"/>
      <p:bldP spid="19" grpId="0"/>
      <p:bldP spid="20" grpId="0"/>
      <p:bldP spid="21" grpId="0"/>
      <p:bldP spid="22" grpId="0"/>
      <p:bldP spid="24" grpId="0"/>
      <p:bldP spid="25" grpId="0"/>
      <p:bldP spid="26" grpId="0"/>
      <p:bldP spid="27" grpId="0"/>
      <p:bldP spid="28" grpId="0"/>
      <p:bldP spid="30" grpId="0"/>
      <p:bldP spid="31" grpId="0"/>
      <p:bldP spid="32" grpId="0"/>
      <p:bldP spid="33"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9998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组合逻辑设计</a:t>
            </a:r>
          </a:p>
        </p:txBody>
      </p:sp>
      <p:graphicFrame>
        <p:nvGraphicFramePr>
          <p:cNvPr id="3" name="表格 3">
            <a:extLst>
              <a:ext uri="{FF2B5EF4-FFF2-40B4-BE49-F238E27FC236}">
                <a16:creationId xmlns:a16="http://schemas.microsoft.com/office/drawing/2014/main" id="{58A78134-3989-4FA9-A0E3-7DB158F3EBD5}"/>
              </a:ext>
            </a:extLst>
          </p:cNvPr>
          <p:cNvGraphicFramePr>
            <a:graphicFrameLocks noGrp="1"/>
          </p:cNvGraphicFramePr>
          <p:nvPr>
            <p:extLst>
              <p:ext uri="{D42A27DB-BD31-4B8C-83A1-F6EECF244321}">
                <p14:modId xmlns:p14="http://schemas.microsoft.com/office/powerpoint/2010/main" val="2689974264"/>
              </p:ext>
            </p:extLst>
          </p:nvPr>
        </p:nvGraphicFramePr>
        <p:xfrm>
          <a:off x="300304" y="588882"/>
          <a:ext cx="11791952" cy="5786515"/>
        </p:xfrm>
        <a:graphic>
          <a:graphicData uri="http://schemas.openxmlformats.org/drawingml/2006/table">
            <a:tbl>
              <a:tblPr firstRow="1" bandRow="1">
                <a:tableStyleId>{5C22544A-7EE6-4342-B048-85BDC9FD1C3A}</a:tableStyleId>
              </a:tblPr>
              <a:tblGrid>
                <a:gridCol w="1570107">
                  <a:extLst>
                    <a:ext uri="{9D8B030D-6E8A-4147-A177-3AD203B41FA5}">
                      <a16:colId xmlns:a16="http://schemas.microsoft.com/office/drawing/2014/main" val="1181470965"/>
                    </a:ext>
                  </a:extLst>
                </a:gridCol>
                <a:gridCol w="797792">
                  <a:extLst>
                    <a:ext uri="{9D8B030D-6E8A-4147-A177-3AD203B41FA5}">
                      <a16:colId xmlns:a16="http://schemas.microsoft.com/office/drawing/2014/main" val="2013021819"/>
                    </a:ext>
                  </a:extLst>
                </a:gridCol>
                <a:gridCol w="1395797">
                  <a:extLst>
                    <a:ext uri="{9D8B030D-6E8A-4147-A177-3AD203B41FA5}">
                      <a16:colId xmlns:a16="http://schemas.microsoft.com/office/drawing/2014/main" val="233367695"/>
                    </a:ext>
                  </a:extLst>
                </a:gridCol>
                <a:gridCol w="3750848">
                  <a:extLst>
                    <a:ext uri="{9D8B030D-6E8A-4147-A177-3AD203B41FA5}">
                      <a16:colId xmlns:a16="http://schemas.microsoft.com/office/drawing/2014/main" val="4206136755"/>
                    </a:ext>
                  </a:extLst>
                </a:gridCol>
                <a:gridCol w="1069352">
                  <a:extLst>
                    <a:ext uri="{9D8B030D-6E8A-4147-A177-3AD203B41FA5}">
                      <a16:colId xmlns:a16="http://schemas.microsoft.com/office/drawing/2014/main" val="1659940933"/>
                    </a:ext>
                  </a:extLst>
                </a:gridCol>
                <a:gridCol w="1069352">
                  <a:extLst>
                    <a:ext uri="{9D8B030D-6E8A-4147-A177-3AD203B41FA5}">
                      <a16:colId xmlns:a16="http://schemas.microsoft.com/office/drawing/2014/main" val="2997373333"/>
                    </a:ext>
                  </a:extLst>
                </a:gridCol>
                <a:gridCol w="1069352">
                  <a:extLst>
                    <a:ext uri="{9D8B030D-6E8A-4147-A177-3AD203B41FA5}">
                      <a16:colId xmlns:a16="http://schemas.microsoft.com/office/drawing/2014/main" val="4185598933"/>
                    </a:ext>
                  </a:extLst>
                </a:gridCol>
                <a:gridCol w="1069352">
                  <a:extLst>
                    <a:ext uri="{9D8B030D-6E8A-4147-A177-3AD203B41FA5}">
                      <a16:colId xmlns:a16="http://schemas.microsoft.com/office/drawing/2014/main" val="1348271618"/>
                    </a:ext>
                  </a:extLst>
                </a:gridCol>
              </a:tblGrid>
              <a:tr h="969994">
                <a:tc>
                  <a:txBody>
                    <a:bodyPr/>
                    <a:lstStyle/>
                    <a:p>
                      <a:pPr algn="ctr"/>
                      <a:r>
                        <a:rPr lang="zh-CN" altLang="en-US" sz="2600" dirty="0">
                          <a:latin typeface="微软雅黑" panose="020B0503020204020204" pitchFamily="34" charset="-122"/>
                          <a:ea typeface="微软雅黑" panose="020B0503020204020204" pitchFamily="34" charset="-122"/>
                        </a:rPr>
                        <a:t>工作周期标记</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节拍</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状态条件</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微操作命令信号</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ADD</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STA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LDA</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JMP</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36307173"/>
                  </a:ext>
                </a:extLst>
              </a:tr>
              <a:tr h="535169">
                <a:tc rowSpan="9">
                  <a:txBody>
                    <a:bodyPr/>
                    <a:lstStyle/>
                    <a:p>
                      <a:pPr algn="ctr"/>
                      <a:r>
                        <a:rPr lang="en-US" altLang="zh-CN" sz="2600" dirty="0">
                          <a:latin typeface="微软雅黑" panose="020B0503020204020204" pitchFamily="34" charset="-122"/>
                          <a:ea typeface="微软雅黑" panose="020B0503020204020204" pitchFamily="34" charset="-122"/>
                        </a:rPr>
                        <a:t>EX</a:t>
                      </a:r>
                    </a:p>
                    <a:p>
                      <a:pPr algn="ctr"/>
                      <a:r>
                        <a:rPr lang="zh-CN" altLang="en-US" sz="2600" dirty="0">
                          <a:latin typeface="微软雅黑" panose="020B0503020204020204" pitchFamily="34" charset="-122"/>
                          <a:ea typeface="微软雅黑" panose="020B0503020204020204" pitchFamily="34" charset="-122"/>
                        </a:rPr>
                        <a:t>执行</a:t>
                      </a:r>
                    </a:p>
                  </a:txBody>
                  <a:tcPr anchor="ctr"/>
                </a:tc>
                <a:tc rowSpan="3">
                  <a:txBody>
                    <a:bodyPr/>
                    <a:lstStyle/>
                    <a:p>
                      <a:pPr algn="ctr"/>
                      <a:r>
                        <a:rPr lang="en-US" altLang="zh-CN" sz="2600" dirty="0">
                          <a:latin typeface="微软雅黑" panose="020B0503020204020204" pitchFamily="34" charset="-122"/>
                          <a:ea typeface="微软雅黑" panose="020B0503020204020204" pitchFamily="34" charset="-122"/>
                        </a:rPr>
                        <a:t>T0</a:t>
                      </a:r>
                      <a:endParaRPr lang="zh-CN" altLang="en-US" sz="2600" dirty="0">
                        <a:latin typeface="微软雅黑" panose="020B0503020204020204" pitchFamily="34" charset="-122"/>
                        <a:ea typeface="微软雅黑" panose="020B0503020204020204" pitchFamily="34" charset="-122"/>
                      </a:endParaRPr>
                    </a:p>
                  </a:txBody>
                  <a:tcPr anchor="ctr"/>
                </a:tc>
                <a:tc rowSpan="3">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MAR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305699027"/>
                  </a:ext>
                </a:extLst>
              </a:tr>
              <a:tr h="535169">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14596072"/>
                  </a:ext>
                </a:extLst>
              </a:tr>
              <a:tr h="535169">
                <a:tc vMerge="1">
                  <a:txBody>
                    <a:bodyPr/>
                    <a:lstStyle/>
                    <a:p>
                      <a:endParaRPr lang="zh-CN" altLang="en-US"/>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1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W</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89910990"/>
                  </a:ext>
                </a:extLst>
              </a:tr>
              <a:tr h="535169">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rowSpan="2">
                  <a:txBody>
                    <a:bodyPr/>
                    <a:lstStyle/>
                    <a:p>
                      <a:pPr algn="ctr"/>
                      <a:r>
                        <a:rPr lang="en-US" altLang="zh-CN" sz="2600" dirty="0">
                          <a:latin typeface="微软雅黑" panose="020B0503020204020204" pitchFamily="34" charset="-122"/>
                          <a:ea typeface="微软雅黑" panose="020B0503020204020204" pitchFamily="34" charset="-122"/>
                        </a:rPr>
                        <a:t>T1</a:t>
                      </a:r>
                      <a:endParaRPr lang="zh-CN" altLang="en-US" sz="2600" dirty="0">
                        <a:latin typeface="微软雅黑" panose="020B0503020204020204" pitchFamily="34" charset="-122"/>
                        <a:ea typeface="微软雅黑" panose="020B0503020204020204" pitchFamily="34" charset="-122"/>
                      </a:endParaRPr>
                    </a:p>
                  </a:txBody>
                  <a:tcPr anchor="ctr"/>
                </a:tc>
                <a:tc rowSpan="2">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M(MAR)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478114"/>
                  </a:ext>
                </a:extLst>
              </a:tr>
              <a:tr h="535169">
                <a:tc vMerge="1">
                  <a:txBody>
                    <a:bodyPr/>
                    <a:lstStyle/>
                    <a:p>
                      <a:endParaRPr lang="zh-CN" altLang="en-US" sz="260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(ACC)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MDR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49591373"/>
                  </a:ext>
                </a:extLst>
              </a:tr>
              <a:tr h="535169">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rowSpan="4">
                  <a:txBody>
                    <a:bodyPr/>
                    <a:lstStyle/>
                    <a:p>
                      <a:pPr algn="ctr"/>
                      <a:r>
                        <a:rPr lang="en-US" altLang="zh-CN" sz="2600" dirty="0">
                          <a:latin typeface="微软雅黑" panose="020B0503020204020204" pitchFamily="34" charset="-122"/>
                          <a:ea typeface="微软雅黑" panose="020B0503020204020204" pitchFamily="34" charset="-122"/>
                        </a:rPr>
                        <a:t>T2</a:t>
                      </a:r>
                      <a:endParaRPr lang="zh-CN" altLang="en-US" sz="2600" dirty="0">
                        <a:latin typeface="微软雅黑" panose="020B0503020204020204" pitchFamily="34" charset="-122"/>
                        <a:ea typeface="微软雅黑" panose="020B0503020204020204" pitchFamily="34" charset="-122"/>
                      </a:endParaRPr>
                    </a:p>
                  </a:txBody>
                  <a:tcPr anchor="ctr"/>
                </a:tc>
                <a:tc rowSpan="4">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(ACC) + (MDR)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ACC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248088333"/>
                  </a:ext>
                </a:extLst>
              </a:tr>
              <a:tr h="535169">
                <a:tc vMerge="1">
                  <a:txBody>
                    <a:bodyPr/>
                    <a:lstStyle/>
                    <a:p>
                      <a:endParaRPr lang="zh-CN" altLang="en-US" sz="260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M(MAR)</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93541767"/>
                  </a:ext>
                </a:extLst>
              </a:tr>
              <a:tr h="535169">
                <a:tc vMerge="1">
                  <a:txBody>
                    <a:bodyPr/>
                    <a:lstStyle/>
                    <a:p>
                      <a:endParaRPr lang="zh-CN" altLang="en-US" sz="2600" dirty="0">
                        <a:latin typeface="微软雅黑" panose="020B0503020204020204" pitchFamily="34" charset="-122"/>
                        <a:ea typeface="微软雅黑" panose="020B0503020204020204" pitchFamily="34" charset="-122"/>
                      </a:endParaRPr>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vMerge="1">
                  <a:txBody>
                    <a:bodyPr/>
                    <a:lstStyle/>
                    <a:p>
                      <a:pPr algn="ctr"/>
                      <a:r>
                        <a:rPr lang="zh-CN" altLang="en-US" sz="2600" dirty="0">
                          <a:latin typeface="微软雅黑" panose="020B0503020204020204" pitchFamily="34" charset="-122"/>
                          <a:ea typeface="微软雅黑" panose="020B0503020204020204" pitchFamily="34" charset="-122"/>
                        </a:rPr>
                        <a:t>间址</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(MDR)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AC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83913091"/>
                  </a:ext>
                </a:extLst>
              </a:tr>
              <a:tr h="535169">
                <a:tc vMerge="1">
                  <a:txBody>
                    <a:bodyPr/>
                    <a:lstStyle/>
                    <a:p>
                      <a:endParaRPr lang="zh-CN" altLang="en-US"/>
                    </a:p>
                  </a:txBody>
                  <a:tcPr/>
                </a:tc>
                <a:tc vMerge="1">
                  <a:txBody>
                    <a:bodyPr/>
                    <a:lstStyle/>
                    <a:p>
                      <a:endParaRPr lang="zh-CN" altLang="en-US"/>
                    </a:p>
                  </a:txBody>
                  <a:tcPr/>
                </a:tc>
                <a:tc v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Ad(IR) </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 PC</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3015892"/>
                  </a:ext>
                </a:extLst>
              </a:tr>
            </a:tbl>
          </a:graphicData>
        </a:graphic>
      </p:graphicFrame>
      <p:sp>
        <p:nvSpPr>
          <p:cNvPr id="11" name="文本框 10">
            <a:extLst>
              <a:ext uri="{FF2B5EF4-FFF2-40B4-BE49-F238E27FC236}">
                <a16:creationId xmlns:a16="http://schemas.microsoft.com/office/drawing/2014/main" id="{960DBC79-BE28-4399-945D-C2B3A27D458A}"/>
              </a:ext>
            </a:extLst>
          </p:cNvPr>
          <p:cNvSpPr txBox="1"/>
          <p:nvPr/>
        </p:nvSpPr>
        <p:spPr>
          <a:xfrm>
            <a:off x="7992796" y="15794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BB17DDE-7CED-4710-8F88-E7462B095E48}"/>
              </a:ext>
            </a:extLst>
          </p:cNvPr>
          <p:cNvSpPr txBox="1"/>
          <p:nvPr/>
        </p:nvSpPr>
        <p:spPr>
          <a:xfrm>
            <a:off x="9072296" y="15794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3B95234F-1E31-46CC-9736-A198AAD2FBFF}"/>
              </a:ext>
            </a:extLst>
          </p:cNvPr>
          <p:cNvSpPr txBox="1"/>
          <p:nvPr/>
        </p:nvSpPr>
        <p:spPr>
          <a:xfrm>
            <a:off x="10151796" y="157948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a:extLst>
              <a:ext uri="{FF2B5EF4-FFF2-40B4-BE49-F238E27FC236}">
                <a16:creationId xmlns:a16="http://schemas.microsoft.com/office/drawing/2014/main" id="{09E3C292-AB4D-4FCA-ACB5-2B27B7FCCC54}"/>
              </a:ext>
            </a:extLst>
          </p:cNvPr>
          <p:cNvSpPr txBox="1"/>
          <p:nvPr/>
        </p:nvSpPr>
        <p:spPr>
          <a:xfrm>
            <a:off x="7992796" y="2119871"/>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F78C8F9-CF97-45F2-A644-B461D0578C8E}"/>
              </a:ext>
            </a:extLst>
          </p:cNvPr>
          <p:cNvSpPr txBox="1"/>
          <p:nvPr/>
        </p:nvSpPr>
        <p:spPr>
          <a:xfrm>
            <a:off x="10151796" y="2131561"/>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文本框 45">
            <a:extLst>
              <a:ext uri="{FF2B5EF4-FFF2-40B4-BE49-F238E27FC236}">
                <a16:creationId xmlns:a16="http://schemas.microsoft.com/office/drawing/2014/main" id="{35283634-E516-4B62-A49F-A62025AFEBC7}"/>
              </a:ext>
            </a:extLst>
          </p:cNvPr>
          <p:cNvSpPr txBox="1"/>
          <p:nvPr/>
        </p:nvSpPr>
        <p:spPr>
          <a:xfrm>
            <a:off x="9072296" y="2681547"/>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文本框 46">
            <a:extLst>
              <a:ext uri="{FF2B5EF4-FFF2-40B4-BE49-F238E27FC236}">
                <a16:creationId xmlns:a16="http://schemas.microsoft.com/office/drawing/2014/main" id="{E246D8A5-A70D-46DC-B04C-F741ACC6AC97}"/>
              </a:ext>
            </a:extLst>
          </p:cNvPr>
          <p:cNvSpPr txBox="1"/>
          <p:nvPr/>
        </p:nvSpPr>
        <p:spPr>
          <a:xfrm>
            <a:off x="7992796" y="3235917"/>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文本框 47">
            <a:extLst>
              <a:ext uri="{FF2B5EF4-FFF2-40B4-BE49-F238E27FC236}">
                <a16:creationId xmlns:a16="http://schemas.microsoft.com/office/drawing/2014/main" id="{83221FE8-C09C-4127-AD08-487C12506D68}"/>
              </a:ext>
            </a:extLst>
          </p:cNvPr>
          <p:cNvSpPr txBox="1"/>
          <p:nvPr/>
        </p:nvSpPr>
        <p:spPr>
          <a:xfrm>
            <a:off x="10151796" y="3235917"/>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721C15D3-CBEE-4B36-B391-BCF7E172D3BA}"/>
              </a:ext>
            </a:extLst>
          </p:cNvPr>
          <p:cNvSpPr txBox="1"/>
          <p:nvPr/>
        </p:nvSpPr>
        <p:spPr>
          <a:xfrm>
            <a:off x="9072296" y="3688442"/>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文本框 49">
            <a:extLst>
              <a:ext uri="{FF2B5EF4-FFF2-40B4-BE49-F238E27FC236}">
                <a16:creationId xmlns:a16="http://schemas.microsoft.com/office/drawing/2014/main" id="{F42D3793-490B-4470-BD92-A706CA008E68}"/>
              </a:ext>
            </a:extLst>
          </p:cNvPr>
          <p:cNvSpPr txBox="1"/>
          <p:nvPr/>
        </p:nvSpPr>
        <p:spPr>
          <a:xfrm>
            <a:off x="7992796" y="424763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a:extLst>
              <a:ext uri="{FF2B5EF4-FFF2-40B4-BE49-F238E27FC236}">
                <a16:creationId xmlns:a16="http://schemas.microsoft.com/office/drawing/2014/main" id="{692A28A6-47EF-4317-92E8-C58CF38CF4DB}"/>
              </a:ext>
            </a:extLst>
          </p:cNvPr>
          <p:cNvSpPr txBox="1"/>
          <p:nvPr/>
        </p:nvSpPr>
        <p:spPr>
          <a:xfrm>
            <a:off x="9072296" y="4842343"/>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51">
            <a:extLst>
              <a:ext uri="{FF2B5EF4-FFF2-40B4-BE49-F238E27FC236}">
                <a16:creationId xmlns:a16="http://schemas.microsoft.com/office/drawing/2014/main" id="{2497AB3B-D3F2-4A2B-B120-2C1A41664E94}"/>
              </a:ext>
            </a:extLst>
          </p:cNvPr>
          <p:cNvSpPr txBox="1"/>
          <p:nvPr/>
        </p:nvSpPr>
        <p:spPr>
          <a:xfrm>
            <a:off x="10151796" y="5334786"/>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E754680C-3E91-4080-9165-B562B3E1B613}"/>
              </a:ext>
            </a:extLst>
          </p:cNvPr>
          <p:cNvSpPr txBox="1"/>
          <p:nvPr/>
        </p:nvSpPr>
        <p:spPr>
          <a:xfrm>
            <a:off x="11231296" y="5882954"/>
            <a:ext cx="6604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DD7A9A1C-76F6-4875-9D7F-1FDE624CA30C}"/>
              </a:ext>
            </a:extLst>
          </p:cNvPr>
          <p:cNvSpPr/>
          <p:nvPr/>
        </p:nvSpPr>
        <p:spPr>
          <a:xfrm>
            <a:off x="3999838" y="3173990"/>
            <a:ext cx="8092418" cy="554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141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4" grpId="0"/>
      <p:bldP spid="44" grpId="0"/>
      <p:bldP spid="45" grpId="0"/>
      <p:bldP spid="46" grpId="0"/>
      <p:bldP spid="47" grpId="0"/>
      <p:bldP spid="48" grpId="0"/>
      <p:bldP spid="49" grpId="0"/>
      <p:bldP spid="50" grpId="0"/>
      <p:bldP spid="51" grpId="0"/>
      <p:bldP spid="52" grpId="0"/>
      <p:bldP spid="53"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0" y="25400"/>
            <a:ext cx="316296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微操作信号综合</a:t>
            </a:r>
          </a:p>
        </p:txBody>
      </p:sp>
      <p:sp>
        <p:nvSpPr>
          <p:cNvPr id="25" name="文本框 24">
            <a:extLst>
              <a:ext uri="{FF2B5EF4-FFF2-40B4-BE49-F238E27FC236}">
                <a16:creationId xmlns:a16="http://schemas.microsoft.com/office/drawing/2014/main" id="{323DD4D9-A3D9-4FBB-9194-3EB0551719A5}"/>
              </a:ext>
            </a:extLst>
          </p:cNvPr>
          <p:cNvSpPr txBox="1"/>
          <p:nvPr/>
        </p:nvSpPr>
        <p:spPr>
          <a:xfrm>
            <a:off x="778994" y="4872506"/>
            <a:ext cx="10634011" cy="182210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M(MAR)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MDR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微操作命令的逻辑表达式：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FE•T1 + IND•T1 + EX•T1(ADD+LDA)</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sym typeface="Wingdings" panose="05000000000000000000" pitchFamily="2" charset="2"/>
              </a:rPr>
              <a:t>T1</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sym typeface="Wingdings" panose="05000000000000000000" pitchFamily="2" charset="2"/>
              </a:rPr>
              <a:t>FE+IND</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sym typeface="Wingdings" panose="05000000000000000000" pitchFamily="2" charset="2"/>
              </a:rPr>
              <a:t>EX</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en-US" altLang="zh-CN" sz="2600" b="0" i="0" u="none" strike="noStrike" kern="1200" cap="none" spc="0" normalizeH="0" baseline="0" noProof="0" dirty="0">
                <a:ln>
                  <a:noFill/>
                </a:ln>
                <a:solidFill>
                  <a:schemeClr val="accent4">
                    <a:lumMod val="50000"/>
                  </a:schemeClr>
                </a:solidFill>
                <a:effectLst/>
                <a:uLnTx/>
                <a:uFillTx/>
                <a:latin typeface="微软雅黑" panose="020B0503020204020204" pitchFamily="34" charset="-122"/>
                <a:ea typeface="微软雅黑" panose="020B0503020204020204" pitchFamily="34" charset="-122"/>
                <a:sym typeface="Wingdings" panose="05000000000000000000" pitchFamily="2" charset="2"/>
              </a:rPr>
              <a:t>ADD+LDA</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C87FE13-0943-4D80-BFC8-E47B6C4AD255}"/>
              </a:ext>
            </a:extLst>
          </p:cNvPr>
          <p:cNvPicPr>
            <a:picLocks noChangeAspect="1"/>
          </p:cNvPicPr>
          <p:nvPr/>
        </p:nvPicPr>
        <p:blipFill>
          <a:blip r:embed="rId3"/>
          <a:stretch>
            <a:fillRect/>
          </a:stretch>
        </p:blipFill>
        <p:spPr>
          <a:xfrm>
            <a:off x="3162962" y="59388"/>
            <a:ext cx="8848725" cy="2943225"/>
          </a:xfrm>
          <a:prstGeom prst="rect">
            <a:avLst/>
          </a:prstGeom>
        </p:spPr>
      </p:pic>
      <p:pic>
        <p:nvPicPr>
          <p:cNvPr id="16" name="图片 15">
            <a:extLst>
              <a:ext uri="{FF2B5EF4-FFF2-40B4-BE49-F238E27FC236}">
                <a16:creationId xmlns:a16="http://schemas.microsoft.com/office/drawing/2014/main" id="{71E9F107-E565-4438-876B-599CC90FB610}"/>
              </a:ext>
            </a:extLst>
          </p:cNvPr>
          <p:cNvPicPr>
            <a:picLocks noChangeAspect="1"/>
          </p:cNvPicPr>
          <p:nvPr/>
        </p:nvPicPr>
        <p:blipFill rotWithShape="1">
          <a:blip r:embed="rId4"/>
          <a:srcRect b="16667"/>
          <a:stretch/>
        </p:blipFill>
        <p:spPr>
          <a:xfrm>
            <a:off x="3162962" y="3067050"/>
            <a:ext cx="8848725" cy="603250"/>
          </a:xfrm>
          <a:prstGeom prst="rect">
            <a:avLst/>
          </a:prstGeom>
        </p:spPr>
      </p:pic>
      <p:pic>
        <p:nvPicPr>
          <p:cNvPr id="19" name="图片 18">
            <a:extLst>
              <a:ext uri="{FF2B5EF4-FFF2-40B4-BE49-F238E27FC236}">
                <a16:creationId xmlns:a16="http://schemas.microsoft.com/office/drawing/2014/main" id="{02AEABF0-9EE2-44F1-AD66-D43F61537241}"/>
              </a:ext>
            </a:extLst>
          </p:cNvPr>
          <p:cNvPicPr>
            <a:picLocks noChangeAspect="1"/>
          </p:cNvPicPr>
          <p:nvPr/>
        </p:nvPicPr>
        <p:blipFill rotWithShape="1">
          <a:blip r:embed="rId5"/>
          <a:srcRect t="12368" b="9270"/>
          <a:stretch/>
        </p:blipFill>
        <p:spPr>
          <a:xfrm>
            <a:off x="3162962" y="3746499"/>
            <a:ext cx="8858250" cy="850901"/>
          </a:xfrm>
          <a:prstGeom prst="rect">
            <a:avLst/>
          </a:prstGeom>
        </p:spPr>
      </p:pic>
    </p:spTree>
    <p:extLst>
      <p:ext uri="{BB962C8B-B14F-4D97-AF65-F5344CB8AC3E}">
        <p14:creationId xmlns:p14="http://schemas.microsoft.com/office/powerpoint/2010/main" val="355564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500"/>
                                        <p:tgtEl>
                                          <p:spTgt spid="2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xEl>
                                              <p:pRg st="1" end="1"/>
                                            </p:txEl>
                                          </p:spTgt>
                                        </p:tgtEl>
                                        <p:attrNameLst>
                                          <p:attrName>style.visibility</p:attrName>
                                        </p:attrNameLst>
                                      </p:cBhvr>
                                      <p:to>
                                        <p:strVal val="visible"/>
                                      </p:to>
                                    </p:set>
                                    <p:animEffect transition="in" filter="fade">
                                      <p:cBhvr>
                                        <p:cTn id="25" dur="500"/>
                                        <p:tgtEl>
                                          <p:spTgt spid="2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xEl>
                                              <p:pRg st="2" end="2"/>
                                            </p:txEl>
                                          </p:spTgt>
                                        </p:tgtEl>
                                        <p:attrNameLst>
                                          <p:attrName>style.visibility</p:attrName>
                                        </p:attrNameLst>
                                      </p:cBhvr>
                                      <p:to>
                                        <p:strVal val="visible"/>
                                      </p:to>
                                    </p:set>
                                    <p:animEffect transition="in" filter="fade">
                                      <p:cBhvr>
                                        <p:cTn id="30"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187038" y="0"/>
            <a:ext cx="5817922"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硬布线控制器小结</a:t>
            </a:r>
          </a:p>
        </p:txBody>
      </p:sp>
      <p:sp>
        <p:nvSpPr>
          <p:cNvPr id="37" name="文本框 36">
            <a:extLst>
              <a:ext uri="{FF2B5EF4-FFF2-40B4-BE49-F238E27FC236}">
                <a16:creationId xmlns:a16="http://schemas.microsoft.com/office/drawing/2014/main" id="{6690427D-9672-4EF9-A737-48E44D8F8576}"/>
              </a:ext>
            </a:extLst>
          </p:cNvPr>
          <p:cNvSpPr txBox="1"/>
          <p:nvPr/>
        </p:nvSpPr>
        <p:spPr>
          <a:xfrm>
            <a:off x="1511299" y="900769"/>
            <a:ext cx="6400801" cy="482292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设计步骤</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分析每个阶段的微操作序列</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选择</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CPU</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的控制方式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安排微操作时序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电路设计</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971550" lvl="1" indent="-514350" defTabSz="914400">
              <a:lnSpc>
                <a:spcPct val="150000"/>
              </a:lnSpc>
              <a:buFont typeface="+mj-lt"/>
              <a:buAutoNum type="alphaLcPeriod"/>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列出操作时间表</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971550" lvl="1" indent="-514350" defTabSz="914400">
              <a:lnSpc>
                <a:spcPct val="150000"/>
              </a:lnSpc>
              <a:buFont typeface="+mj-lt"/>
              <a:buAutoNum type="alphaLcPeriod"/>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写出微操作命令的最简表达式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971550" lvl="1" indent="-514350" defTabSz="914400">
              <a:lnSpc>
                <a:spcPct val="150000"/>
              </a:lnSpc>
              <a:buFont typeface="+mj-lt"/>
              <a:buAutoNum type="alphaLcPeriod"/>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画出逻辑电路图</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32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7471612" y="0"/>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运算器的基本结构</a:t>
            </a:r>
          </a:p>
        </p:txBody>
      </p:sp>
      <p:sp>
        <p:nvSpPr>
          <p:cNvPr id="13" name="矩形 12">
            <a:extLst>
              <a:ext uri="{FF2B5EF4-FFF2-40B4-BE49-F238E27FC236}">
                <a16:creationId xmlns:a16="http://schemas.microsoft.com/office/drawing/2014/main" id="{10D140EE-098F-4E69-9CD2-587E48B13881}"/>
              </a:ext>
            </a:extLst>
          </p:cNvPr>
          <p:cNvSpPr/>
          <p:nvPr/>
        </p:nvSpPr>
        <p:spPr>
          <a:xfrm>
            <a:off x="4343174" y="2968517"/>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R0</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44" name="箭头: 上下 43">
            <a:extLst>
              <a:ext uri="{FF2B5EF4-FFF2-40B4-BE49-F238E27FC236}">
                <a16:creationId xmlns:a16="http://schemas.microsoft.com/office/drawing/2014/main" id="{63A65298-77C8-43A5-86A9-620D7B454C5E}"/>
              </a:ext>
            </a:extLst>
          </p:cNvPr>
          <p:cNvSpPr/>
          <p:nvPr/>
        </p:nvSpPr>
        <p:spPr>
          <a:xfrm>
            <a:off x="7375358" y="0"/>
            <a:ext cx="324626" cy="6798166"/>
          </a:xfrm>
          <a:prstGeom prst="up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23C1D0CB-A7E9-4E6E-886A-49CA8176F422}"/>
              </a:ext>
            </a:extLst>
          </p:cNvPr>
          <p:cNvCxnSpPr/>
          <p:nvPr/>
        </p:nvCxnSpPr>
        <p:spPr>
          <a:xfrm flipH="1">
            <a:off x="6367358" y="3084675"/>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98E485C-86C0-40E1-AC86-55E68B874187}"/>
              </a:ext>
            </a:extLst>
          </p:cNvPr>
          <p:cNvCxnSpPr>
            <a:cxnSpLocks/>
          </p:cNvCxnSpPr>
          <p:nvPr/>
        </p:nvCxnSpPr>
        <p:spPr>
          <a:xfrm>
            <a:off x="6367358" y="3273170"/>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等腰三角形 47">
            <a:extLst>
              <a:ext uri="{FF2B5EF4-FFF2-40B4-BE49-F238E27FC236}">
                <a16:creationId xmlns:a16="http://schemas.microsoft.com/office/drawing/2014/main" id="{11F2CD60-5D80-47CF-8802-BF90F8BB466F}"/>
              </a:ext>
            </a:extLst>
          </p:cNvPr>
          <p:cNvSpPr/>
          <p:nvPr/>
        </p:nvSpPr>
        <p:spPr>
          <a:xfrm rot="5400000">
            <a:off x="6782867" y="3136185"/>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6409FDB-5C11-446E-8481-BCC35DB67E0E}"/>
              </a:ext>
            </a:extLst>
          </p:cNvPr>
          <p:cNvSpPr txBox="1"/>
          <p:nvPr/>
        </p:nvSpPr>
        <p:spPr>
          <a:xfrm>
            <a:off x="3429000" y="2950783"/>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R0i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a:extLst>
              <a:ext uri="{FF2B5EF4-FFF2-40B4-BE49-F238E27FC236}">
                <a16:creationId xmlns:a16="http://schemas.microsoft.com/office/drawing/2014/main" id="{A262C905-5AE0-4344-8DCB-96FDE5D48288}"/>
              </a:ext>
            </a:extLst>
          </p:cNvPr>
          <p:cNvSpPr txBox="1"/>
          <p:nvPr/>
        </p:nvSpPr>
        <p:spPr>
          <a:xfrm>
            <a:off x="6425090" y="3297969"/>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R0o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2" name="矩形 51">
            <a:extLst>
              <a:ext uri="{FF2B5EF4-FFF2-40B4-BE49-F238E27FC236}">
                <a16:creationId xmlns:a16="http://schemas.microsoft.com/office/drawing/2014/main" id="{7AC5190B-6AF4-4AC1-9D2A-072219FEF6F0}"/>
              </a:ext>
            </a:extLst>
          </p:cNvPr>
          <p:cNvSpPr/>
          <p:nvPr/>
        </p:nvSpPr>
        <p:spPr>
          <a:xfrm>
            <a:off x="4343174" y="3770717"/>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R1</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53" name="直接箭头连接符 52">
            <a:extLst>
              <a:ext uri="{FF2B5EF4-FFF2-40B4-BE49-F238E27FC236}">
                <a16:creationId xmlns:a16="http://schemas.microsoft.com/office/drawing/2014/main" id="{9ACB4FEB-C697-4F3C-861C-FD9520E8A418}"/>
              </a:ext>
            </a:extLst>
          </p:cNvPr>
          <p:cNvCxnSpPr/>
          <p:nvPr/>
        </p:nvCxnSpPr>
        <p:spPr>
          <a:xfrm flipH="1">
            <a:off x="6367358" y="3886875"/>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80CE896-38A5-4DBB-9BC0-369A78C16444}"/>
              </a:ext>
            </a:extLst>
          </p:cNvPr>
          <p:cNvCxnSpPr>
            <a:cxnSpLocks/>
          </p:cNvCxnSpPr>
          <p:nvPr/>
        </p:nvCxnSpPr>
        <p:spPr>
          <a:xfrm>
            <a:off x="6367358" y="4075370"/>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等腰三角形 54">
            <a:extLst>
              <a:ext uri="{FF2B5EF4-FFF2-40B4-BE49-F238E27FC236}">
                <a16:creationId xmlns:a16="http://schemas.microsoft.com/office/drawing/2014/main" id="{A1B16EF6-95B3-40CC-ACE0-E5C9AB3B0ED7}"/>
              </a:ext>
            </a:extLst>
          </p:cNvPr>
          <p:cNvSpPr/>
          <p:nvPr/>
        </p:nvSpPr>
        <p:spPr>
          <a:xfrm rot="5400000">
            <a:off x="6782867" y="3938385"/>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49A30906-1819-49D0-AE98-04188BF63F6C}"/>
              </a:ext>
            </a:extLst>
          </p:cNvPr>
          <p:cNvSpPr txBox="1"/>
          <p:nvPr/>
        </p:nvSpPr>
        <p:spPr>
          <a:xfrm>
            <a:off x="3429000" y="3752983"/>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R1i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a:extLst>
              <a:ext uri="{FF2B5EF4-FFF2-40B4-BE49-F238E27FC236}">
                <a16:creationId xmlns:a16="http://schemas.microsoft.com/office/drawing/2014/main" id="{A73E7B1F-6ACE-470A-BC38-99D0612779A8}"/>
              </a:ext>
            </a:extLst>
          </p:cNvPr>
          <p:cNvSpPr txBox="1"/>
          <p:nvPr/>
        </p:nvSpPr>
        <p:spPr>
          <a:xfrm>
            <a:off x="6425090" y="4100169"/>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R1o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8" name="矩形 57">
            <a:extLst>
              <a:ext uri="{FF2B5EF4-FFF2-40B4-BE49-F238E27FC236}">
                <a16:creationId xmlns:a16="http://schemas.microsoft.com/office/drawing/2014/main" id="{D2836520-655E-4A5D-9CB6-F1AFF0203570}"/>
              </a:ext>
            </a:extLst>
          </p:cNvPr>
          <p:cNvSpPr/>
          <p:nvPr/>
        </p:nvSpPr>
        <p:spPr>
          <a:xfrm>
            <a:off x="4343174" y="4572917"/>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R2</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B2186463-1D88-4DB8-B0EB-763FE60AD81C}"/>
              </a:ext>
            </a:extLst>
          </p:cNvPr>
          <p:cNvCxnSpPr/>
          <p:nvPr/>
        </p:nvCxnSpPr>
        <p:spPr>
          <a:xfrm flipH="1">
            <a:off x="6367358" y="4689075"/>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F36F1DB-457F-40D1-A5A7-8D4BAF5A143F}"/>
              </a:ext>
            </a:extLst>
          </p:cNvPr>
          <p:cNvCxnSpPr>
            <a:cxnSpLocks/>
          </p:cNvCxnSpPr>
          <p:nvPr/>
        </p:nvCxnSpPr>
        <p:spPr>
          <a:xfrm>
            <a:off x="6367358" y="4877570"/>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等腰三角形 60">
            <a:extLst>
              <a:ext uri="{FF2B5EF4-FFF2-40B4-BE49-F238E27FC236}">
                <a16:creationId xmlns:a16="http://schemas.microsoft.com/office/drawing/2014/main" id="{CEDC9901-B0E3-442F-AB48-4625F7F27164}"/>
              </a:ext>
            </a:extLst>
          </p:cNvPr>
          <p:cNvSpPr/>
          <p:nvPr/>
        </p:nvSpPr>
        <p:spPr>
          <a:xfrm rot="5400000">
            <a:off x="6782867" y="4740585"/>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76790EC-F8A9-48A6-B7F5-8BFD8B1B67E2}"/>
              </a:ext>
            </a:extLst>
          </p:cNvPr>
          <p:cNvSpPr txBox="1"/>
          <p:nvPr/>
        </p:nvSpPr>
        <p:spPr>
          <a:xfrm>
            <a:off x="3429000" y="4555183"/>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R2i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a:extLst>
              <a:ext uri="{FF2B5EF4-FFF2-40B4-BE49-F238E27FC236}">
                <a16:creationId xmlns:a16="http://schemas.microsoft.com/office/drawing/2014/main" id="{B54A0DA6-29E1-456D-9CE1-5E1A2D844D0B}"/>
              </a:ext>
            </a:extLst>
          </p:cNvPr>
          <p:cNvSpPr txBox="1"/>
          <p:nvPr/>
        </p:nvSpPr>
        <p:spPr>
          <a:xfrm>
            <a:off x="6425090" y="4902369"/>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R2o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64" name="矩形 63">
            <a:extLst>
              <a:ext uri="{FF2B5EF4-FFF2-40B4-BE49-F238E27FC236}">
                <a16:creationId xmlns:a16="http://schemas.microsoft.com/office/drawing/2014/main" id="{5FA699A7-7A8A-466C-9D63-8CE91E096B7A}"/>
              </a:ext>
            </a:extLst>
          </p:cNvPr>
          <p:cNvSpPr/>
          <p:nvPr/>
        </p:nvSpPr>
        <p:spPr>
          <a:xfrm>
            <a:off x="4343174" y="5406611"/>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R3</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65" name="直接箭头连接符 64">
            <a:extLst>
              <a:ext uri="{FF2B5EF4-FFF2-40B4-BE49-F238E27FC236}">
                <a16:creationId xmlns:a16="http://schemas.microsoft.com/office/drawing/2014/main" id="{67C6A395-7F22-4F15-9D84-5ECE41B478EB}"/>
              </a:ext>
            </a:extLst>
          </p:cNvPr>
          <p:cNvCxnSpPr/>
          <p:nvPr/>
        </p:nvCxnSpPr>
        <p:spPr>
          <a:xfrm flipH="1">
            <a:off x="6367358" y="5522769"/>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B4BD559-EAF9-4A29-9534-133E7A89C7F2}"/>
              </a:ext>
            </a:extLst>
          </p:cNvPr>
          <p:cNvCxnSpPr>
            <a:cxnSpLocks/>
          </p:cNvCxnSpPr>
          <p:nvPr/>
        </p:nvCxnSpPr>
        <p:spPr>
          <a:xfrm>
            <a:off x="6367358" y="5711264"/>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等腰三角形 66">
            <a:extLst>
              <a:ext uri="{FF2B5EF4-FFF2-40B4-BE49-F238E27FC236}">
                <a16:creationId xmlns:a16="http://schemas.microsoft.com/office/drawing/2014/main" id="{2EC32B6C-3855-4107-B643-045E301C91DE}"/>
              </a:ext>
            </a:extLst>
          </p:cNvPr>
          <p:cNvSpPr/>
          <p:nvPr/>
        </p:nvSpPr>
        <p:spPr>
          <a:xfrm rot="5400000">
            <a:off x="6782867" y="5574279"/>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35615E86-ECC2-4C95-B9DD-56641B8EA8AF}"/>
              </a:ext>
            </a:extLst>
          </p:cNvPr>
          <p:cNvSpPr txBox="1"/>
          <p:nvPr/>
        </p:nvSpPr>
        <p:spPr>
          <a:xfrm>
            <a:off x="3429000" y="5388877"/>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R3i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69" name="文本框 68">
            <a:extLst>
              <a:ext uri="{FF2B5EF4-FFF2-40B4-BE49-F238E27FC236}">
                <a16:creationId xmlns:a16="http://schemas.microsoft.com/office/drawing/2014/main" id="{510E98AB-A32F-40AA-9187-C97667241A0F}"/>
              </a:ext>
            </a:extLst>
          </p:cNvPr>
          <p:cNvSpPr txBox="1"/>
          <p:nvPr/>
        </p:nvSpPr>
        <p:spPr>
          <a:xfrm>
            <a:off x="6425090" y="5736063"/>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R3o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70" name="矩形 69">
            <a:extLst>
              <a:ext uri="{FF2B5EF4-FFF2-40B4-BE49-F238E27FC236}">
                <a16:creationId xmlns:a16="http://schemas.microsoft.com/office/drawing/2014/main" id="{E66D7F10-02D4-495F-BF71-073ED04AEA6F}"/>
              </a:ext>
            </a:extLst>
          </p:cNvPr>
          <p:cNvSpPr/>
          <p:nvPr/>
        </p:nvSpPr>
        <p:spPr>
          <a:xfrm>
            <a:off x="4343174" y="1882891"/>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ACC</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36FFD78E-ABA7-4E19-8FDD-379B4C79111A}"/>
              </a:ext>
            </a:extLst>
          </p:cNvPr>
          <p:cNvCxnSpPr/>
          <p:nvPr/>
        </p:nvCxnSpPr>
        <p:spPr>
          <a:xfrm flipH="1">
            <a:off x="6367358" y="1999049"/>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117AC2C6-D2DE-476C-BFC7-CAE9CB332E1B}"/>
              </a:ext>
            </a:extLst>
          </p:cNvPr>
          <p:cNvCxnSpPr>
            <a:cxnSpLocks/>
          </p:cNvCxnSpPr>
          <p:nvPr/>
        </p:nvCxnSpPr>
        <p:spPr>
          <a:xfrm>
            <a:off x="6367358" y="2187544"/>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等腰三角形 72">
            <a:extLst>
              <a:ext uri="{FF2B5EF4-FFF2-40B4-BE49-F238E27FC236}">
                <a16:creationId xmlns:a16="http://schemas.microsoft.com/office/drawing/2014/main" id="{1E3D84B6-8452-445B-AF5F-B09ECEB02BF1}"/>
              </a:ext>
            </a:extLst>
          </p:cNvPr>
          <p:cNvSpPr/>
          <p:nvPr/>
        </p:nvSpPr>
        <p:spPr>
          <a:xfrm rot="5400000">
            <a:off x="6782867" y="2050559"/>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7CFA2815-DEF6-4C53-9666-E6DEEE33A325}"/>
              </a:ext>
            </a:extLst>
          </p:cNvPr>
          <p:cNvSpPr txBox="1"/>
          <p:nvPr/>
        </p:nvSpPr>
        <p:spPr>
          <a:xfrm>
            <a:off x="3429000" y="1865157"/>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cs typeface="+mn-cs"/>
              </a:rPr>
              <a:t>ACCi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75" name="文本框 74">
            <a:extLst>
              <a:ext uri="{FF2B5EF4-FFF2-40B4-BE49-F238E27FC236}">
                <a16:creationId xmlns:a16="http://schemas.microsoft.com/office/drawing/2014/main" id="{B0651E6D-2A29-443F-86C4-E418A8F5243A}"/>
              </a:ext>
            </a:extLst>
          </p:cNvPr>
          <p:cNvSpPr txBox="1"/>
          <p:nvPr/>
        </p:nvSpPr>
        <p:spPr>
          <a:xfrm>
            <a:off x="6280964" y="2212343"/>
            <a:ext cx="1190648"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ACCo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78" name="图片 77">
            <a:extLst>
              <a:ext uri="{FF2B5EF4-FFF2-40B4-BE49-F238E27FC236}">
                <a16:creationId xmlns:a16="http://schemas.microsoft.com/office/drawing/2014/main" id="{9F1E79B0-78B5-4EBC-9DC1-7E84332354E0}"/>
              </a:ext>
            </a:extLst>
          </p:cNvPr>
          <p:cNvPicPr>
            <a:picLocks noChangeAspect="1"/>
          </p:cNvPicPr>
          <p:nvPr/>
        </p:nvPicPr>
        <p:blipFill>
          <a:blip r:embed="rId3"/>
          <a:stretch>
            <a:fillRect/>
          </a:stretch>
        </p:blipFill>
        <p:spPr>
          <a:xfrm>
            <a:off x="912511" y="661746"/>
            <a:ext cx="2899667" cy="1134344"/>
          </a:xfrm>
          <a:prstGeom prst="rect">
            <a:avLst/>
          </a:prstGeom>
        </p:spPr>
      </p:pic>
      <p:cxnSp>
        <p:nvCxnSpPr>
          <p:cNvPr id="80" name="连接符: 肘形 79">
            <a:extLst>
              <a:ext uri="{FF2B5EF4-FFF2-40B4-BE49-F238E27FC236}">
                <a16:creationId xmlns:a16="http://schemas.microsoft.com/office/drawing/2014/main" id="{96F3687A-5F29-49CD-BA46-2EC5EBE13453}"/>
              </a:ext>
            </a:extLst>
          </p:cNvPr>
          <p:cNvCxnSpPr>
            <a:cxnSpLocks/>
          </p:cNvCxnSpPr>
          <p:nvPr/>
        </p:nvCxnSpPr>
        <p:spPr>
          <a:xfrm rot="16200000" flipV="1">
            <a:off x="3125813" y="1906771"/>
            <a:ext cx="4432416" cy="4211054"/>
          </a:xfrm>
          <a:prstGeom prst="bentConnector3">
            <a:avLst>
              <a:gd name="adj1" fmla="val -489"/>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2" name="连接符: 肘形 81">
            <a:extLst>
              <a:ext uri="{FF2B5EF4-FFF2-40B4-BE49-F238E27FC236}">
                <a16:creationId xmlns:a16="http://schemas.microsoft.com/office/drawing/2014/main" id="{E6C138FF-D70F-49CE-857B-AAED92968441}"/>
              </a:ext>
            </a:extLst>
          </p:cNvPr>
          <p:cNvCxnSpPr>
            <a:cxnSpLocks/>
          </p:cNvCxnSpPr>
          <p:nvPr/>
        </p:nvCxnSpPr>
        <p:spPr>
          <a:xfrm rot="10800000">
            <a:off x="1454694" y="1796089"/>
            <a:ext cx="6016919" cy="4652837"/>
          </a:xfrm>
          <a:prstGeom prst="bentConnector3">
            <a:avLst>
              <a:gd name="adj1" fmla="val 9999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0" name="矩形 99">
            <a:extLst>
              <a:ext uri="{FF2B5EF4-FFF2-40B4-BE49-F238E27FC236}">
                <a16:creationId xmlns:a16="http://schemas.microsoft.com/office/drawing/2014/main" id="{5E4A856D-EDD3-4FA7-99B6-A85C8EFCEE47}"/>
              </a:ext>
            </a:extLst>
          </p:cNvPr>
          <p:cNvSpPr/>
          <p:nvPr/>
        </p:nvSpPr>
        <p:spPr>
          <a:xfrm>
            <a:off x="485798" y="2306971"/>
            <a:ext cx="1937790" cy="4257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暂存寄存器</a:t>
            </a:r>
          </a:p>
        </p:txBody>
      </p:sp>
      <p:sp>
        <p:nvSpPr>
          <p:cNvPr id="102" name="文本框 101">
            <a:extLst>
              <a:ext uri="{FF2B5EF4-FFF2-40B4-BE49-F238E27FC236}">
                <a16:creationId xmlns:a16="http://schemas.microsoft.com/office/drawing/2014/main" id="{1821A7FF-3002-4CC2-BC98-F653182B582E}"/>
              </a:ext>
            </a:extLst>
          </p:cNvPr>
          <p:cNvSpPr txBox="1"/>
          <p:nvPr/>
        </p:nvSpPr>
        <p:spPr>
          <a:xfrm>
            <a:off x="7537673" y="1215070"/>
            <a:ext cx="2195169"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内部总线</a:t>
            </a:r>
          </a:p>
        </p:txBody>
      </p:sp>
      <p:cxnSp>
        <p:nvCxnSpPr>
          <p:cNvPr id="104" name="连接符: 肘形 103">
            <a:extLst>
              <a:ext uri="{FF2B5EF4-FFF2-40B4-BE49-F238E27FC236}">
                <a16:creationId xmlns:a16="http://schemas.microsoft.com/office/drawing/2014/main" id="{4F67EC21-0DB1-45FC-8217-3E3833E9839E}"/>
              </a:ext>
            </a:extLst>
          </p:cNvPr>
          <p:cNvCxnSpPr>
            <a:cxnSpLocks/>
            <a:stCxn id="78" idx="0"/>
          </p:cNvCxnSpPr>
          <p:nvPr/>
        </p:nvCxnSpPr>
        <p:spPr>
          <a:xfrm rot="5400000" flipH="1" flipV="1">
            <a:off x="4723188" y="-2086679"/>
            <a:ext cx="387582" cy="5109269"/>
          </a:xfrm>
          <a:prstGeom prst="bentConnector2">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9" name="等腰三角形 98">
            <a:extLst>
              <a:ext uri="{FF2B5EF4-FFF2-40B4-BE49-F238E27FC236}">
                <a16:creationId xmlns:a16="http://schemas.microsoft.com/office/drawing/2014/main" id="{E40AE019-CACD-4325-A7D7-EF2C7EDC3BE9}"/>
              </a:ext>
            </a:extLst>
          </p:cNvPr>
          <p:cNvSpPr/>
          <p:nvPr/>
        </p:nvSpPr>
        <p:spPr>
          <a:xfrm rot="5400000">
            <a:off x="3510049" y="129784"/>
            <a:ext cx="222457" cy="288758"/>
          </a:xfrm>
          <a:prstGeom prst="triangl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A9E3EFF-00FC-49B2-98EC-B14CA321C3C6}"/>
              </a:ext>
            </a:extLst>
          </p:cNvPr>
          <p:cNvSpPr/>
          <p:nvPr/>
        </p:nvSpPr>
        <p:spPr>
          <a:xfrm>
            <a:off x="1401325" y="66928"/>
            <a:ext cx="1937790" cy="4257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暂存寄存器</a:t>
            </a:r>
          </a:p>
        </p:txBody>
      </p:sp>
      <p:sp>
        <p:nvSpPr>
          <p:cNvPr id="108" name="矩形 107">
            <a:extLst>
              <a:ext uri="{FF2B5EF4-FFF2-40B4-BE49-F238E27FC236}">
                <a16:creationId xmlns:a16="http://schemas.microsoft.com/office/drawing/2014/main" id="{BFB380DB-7D69-4D23-BE25-9726F92538F7}"/>
              </a:ext>
            </a:extLst>
          </p:cNvPr>
          <p:cNvSpPr/>
          <p:nvPr/>
        </p:nvSpPr>
        <p:spPr>
          <a:xfrm>
            <a:off x="4337031" y="916627"/>
            <a:ext cx="1937790" cy="425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PSW</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109" name="直接箭头连接符 108">
            <a:extLst>
              <a:ext uri="{FF2B5EF4-FFF2-40B4-BE49-F238E27FC236}">
                <a16:creationId xmlns:a16="http://schemas.microsoft.com/office/drawing/2014/main" id="{5519C405-3062-4B46-A62A-6A5D9490ED82}"/>
              </a:ext>
            </a:extLst>
          </p:cNvPr>
          <p:cNvCxnSpPr/>
          <p:nvPr/>
        </p:nvCxnSpPr>
        <p:spPr>
          <a:xfrm flipH="1">
            <a:off x="6367358" y="1115242"/>
            <a:ext cx="100800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52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fade">
                                      <p:cBhvr>
                                        <p:cTn id="89" dur="500"/>
                                        <p:tgtEl>
                                          <p:spTgt spid="10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500"/>
                                        <p:tgtEl>
                                          <p:spTgt spid="8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00"/>
                                        </p:tgtEl>
                                        <p:attrNameLst>
                                          <p:attrName>style.visibility</p:attrName>
                                        </p:attrNameLst>
                                      </p:cBhvr>
                                      <p:to>
                                        <p:strVal val="visible"/>
                                      </p:to>
                                    </p:set>
                                    <p:animEffect transition="in" filter="fade">
                                      <p:cBhvr>
                                        <p:cTn id="104" dur="500"/>
                                        <p:tgtEl>
                                          <p:spTgt spid="10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wipe(left)">
                                      <p:cBhvr>
                                        <p:cTn id="109" dur="5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fade">
                                      <p:cBhvr>
                                        <p:cTn id="114" dur="500"/>
                                        <p:tgtEl>
                                          <p:spTgt spid="8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fade">
                                      <p:cBhvr>
                                        <p:cTn id="119" dur="500"/>
                                        <p:tgtEl>
                                          <p:spTgt spid="9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fade">
                                      <p:cBhvr>
                                        <p:cTn id="136" dur="500"/>
                                        <p:tgtEl>
                                          <p:spTgt spid="7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fade">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8"/>
                                        </p:tgtEl>
                                        <p:attrNameLst>
                                          <p:attrName>style.visibility</p:attrName>
                                        </p:attrNameLst>
                                      </p:cBhvr>
                                      <p:to>
                                        <p:strVal val="visible"/>
                                      </p:to>
                                    </p:set>
                                    <p:animEffect transition="in" filter="fade">
                                      <p:cBhvr>
                                        <p:cTn id="144" dur="500"/>
                                        <p:tgtEl>
                                          <p:spTgt spid="108"/>
                                        </p:tgtEl>
                                      </p:cBhvr>
                                    </p:animEffect>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4" grpId="0" animBg="1"/>
      <p:bldP spid="48" grpId="0" animBg="1"/>
      <p:bldP spid="50" grpId="0"/>
      <p:bldP spid="51" grpId="0"/>
      <p:bldP spid="52" grpId="0" animBg="1"/>
      <p:bldP spid="55" grpId="0" animBg="1"/>
      <p:bldP spid="56" grpId="0"/>
      <p:bldP spid="57" grpId="0"/>
      <p:bldP spid="58" grpId="0" animBg="1"/>
      <p:bldP spid="61" grpId="0" animBg="1"/>
      <p:bldP spid="62" grpId="0"/>
      <p:bldP spid="63" grpId="0"/>
      <p:bldP spid="64" grpId="0" animBg="1"/>
      <p:bldP spid="67" grpId="0" animBg="1"/>
      <p:bldP spid="68" grpId="0"/>
      <p:bldP spid="69" grpId="0"/>
      <p:bldP spid="70" grpId="0" animBg="1"/>
      <p:bldP spid="73" grpId="0" animBg="1"/>
      <p:bldP spid="74" grpId="0"/>
      <p:bldP spid="75" grpId="0"/>
      <p:bldP spid="100" grpId="0" animBg="1"/>
      <p:bldP spid="102" grpId="0"/>
      <p:bldP spid="99" grpId="0" animBg="1"/>
      <p:bldP spid="88" grpId="0" animBg="1"/>
      <p:bldP spid="10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6995763" y="-11366"/>
            <a:ext cx="3700034"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微程序的基本思想</a:t>
            </a:r>
          </a:p>
        </p:txBody>
      </p:sp>
      <p:sp>
        <p:nvSpPr>
          <p:cNvPr id="4" name="文本框 3">
            <a:extLst>
              <a:ext uri="{FF2B5EF4-FFF2-40B4-BE49-F238E27FC236}">
                <a16:creationId xmlns:a16="http://schemas.microsoft.com/office/drawing/2014/main" id="{A9F0A3D3-789D-4E2B-AF8E-AE808759D4DD}"/>
              </a:ext>
            </a:extLst>
          </p:cNvPr>
          <p:cNvSpPr txBox="1"/>
          <p:nvPr/>
        </p:nvSpPr>
        <p:spPr>
          <a:xfrm>
            <a:off x="205592" y="1303460"/>
            <a:ext cx="685800" cy="2492990"/>
          </a:xfrm>
          <a:prstGeom prst="rect">
            <a:avLst/>
          </a:prstGeom>
          <a:noFill/>
        </p:spPr>
        <p:txBody>
          <a:bodyPr vert="horz"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一条机器指令</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 name="左大括号 1">
            <a:extLst>
              <a:ext uri="{FF2B5EF4-FFF2-40B4-BE49-F238E27FC236}">
                <a16:creationId xmlns:a16="http://schemas.microsoft.com/office/drawing/2014/main" id="{1BCF234F-8102-47B1-A4A3-933DF7C04E1E}"/>
              </a:ext>
            </a:extLst>
          </p:cNvPr>
          <p:cNvSpPr/>
          <p:nvPr/>
        </p:nvSpPr>
        <p:spPr>
          <a:xfrm>
            <a:off x="782047" y="1415522"/>
            <a:ext cx="541421" cy="2411825"/>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25FAF54-DBD7-4582-90A1-B4A34431C7E2}"/>
              </a:ext>
            </a:extLst>
          </p:cNvPr>
          <p:cNvSpPr txBox="1"/>
          <p:nvPr/>
        </p:nvSpPr>
        <p:spPr>
          <a:xfrm>
            <a:off x="1225879" y="1104635"/>
            <a:ext cx="2218490"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p>
        </p:txBody>
      </p:sp>
      <p:sp>
        <p:nvSpPr>
          <p:cNvPr id="7" name="文本框 6">
            <a:extLst>
              <a:ext uri="{FF2B5EF4-FFF2-40B4-BE49-F238E27FC236}">
                <a16:creationId xmlns:a16="http://schemas.microsoft.com/office/drawing/2014/main" id="{5C6D9376-7C9F-409A-B382-131DE9D3B657}"/>
              </a:ext>
            </a:extLst>
          </p:cNvPr>
          <p:cNvSpPr txBox="1"/>
          <p:nvPr/>
        </p:nvSpPr>
        <p:spPr>
          <a:xfrm>
            <a:off x="1225879" y="1791492"/>
            <a:ext cx="2218490"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a:t>
            </a:r>
            <a:r>
              <a:rPr lang="en-US" altLang="zh-CN" sz="2600" dirty="0">
                <a:latin typeface="微软雅黑" panose="020B0503020204020204" pitchFamily="34" charset="-122"/>
                <a:ea typeface="微软雅黑" panose="020B0503020204020204" pitchFamily="34" charset="-122"/>
              </a:rPr>
              <a:t>2</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ABB2D03-0F78-4586-B303-97CFE172851F}"/>
              </a:ext>
            </a:extLst>
          </p:cNvPr>
          <p:cNvSpPr txBox="1"/>
          <p:nvPr/>
        </p:nvSpPr>
        <p:spPr>
          <a:xfrm>
            <a:off x="1225879" y="3429000"/>
            <a:ext cx="2218490"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n</a:t>
            </a:r>
          </a:p>
        </p:txBody>
      </p:sp>
      <p:sp>
        <p:nvSpPr>
          <p:cNvPr id="9" name="文本框 8">
            <a:extLst>
              <a:ext uri="{FF2B5EF4-FFF2-40B4-BE49-F238E27FC236}">
                <a16:creationId xmlns:a16="http://schemas.microsoft.com/office/drawing/2014/main" id="{80D8A013-6479-44DD-AB75-4671DA51D4CC}"/>
              </a:ext>
            </a:extLst>
          </p:cNvPr>
          <p:cNvSpPr txBox="1"/>
          <p:nvPr/>
        </p:nvSpPr>
        <p:spPr>
          <a:xfrm>
            <a:off x="2190892" y="2634765"/>
            <a:ext cx="584775" cy="741910"/>
          </a:xfrm>
          <a:prstGeom prst="rect">
            <a:avLst/>
          </a:prstGeom>
          <a:noFill/>
        </p:spPr>
        <p:txBody>
          <a:bodyPr vert="eaVert"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p>
        </p:txBody>
      </p:sp>
      <p:sp>
        <p:nvSpPr>
          <p:cNvPr id="10" name="左大括号 9">
            <a:extLst>
              <a:ext uri="{FF2B5EF4-FFF2-40B4-BE49-F238E27FC236}">
                <a16:creationId xmlns:a16="http://schemas.microsoft.com/office/drawing/2014/main" id="{5E71822F-E9A1-4661-8C05-6C9E29370F4E}"/>
              </a:ext>
            </a:extLst>
          </p:cNvPr>
          <p:cNvSpPr/>
          <p:nvPr/>
        </p:nvSpPr>
        <p:spPr>
          <a:xfrm flipH="1">
            <a:off x="2494536" y="1247472"/>
            <a:ext cx="231948" cy="912738"/>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54B2FBE-D837-4AB4-A288-48C7EC511966}"/>
              </a:ext>
            </a:extLst>
          </p:cNvPr>
          <p:cNvSpPr txBox="1"/>
          <p:nvPr/>
        </p:nvSpPr>
        <p:spPr>
          <a:xfrm>
            <a:off x="2745205" y="1480605"/>
            <a:ext cx="1405676"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p>
        </p:txBody>
      </p:sp>
      <p:sp>
        <p:nvSpPr>
          <p:cNvPr id="13" name="文本框 12">
            <a:extLst>
              <a:ext uri="{FF2B5EF4-FFF2-40B4-BE49-F238E27FC236}">
                <a16:creationId xmlns:a16="http://schemas.microsoft.com/office/drawing/2014/main" id="{D3D9C6BA-986B-4B95-B2FD-13C72727FB6B}"/>
              </a:ext>
            </a:extLst>
          </p:cNvPr>
          <p:cNvSpPr txBox="1"/>
          <p:nvPr/>
        </p:nvSpPr>
        <p:spPr>
          <a:xfrm>
            <a:off x="2745205" y="1889385"/>
            <a:ext cx="1766624" cy="461665"/>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10100000</a:t>
            </a:r>
          </a:p>
        </p:txBody>
      </p:sp>
      <p:sp>
        <p:nvSpPr>
          <p:cNvPr id="14" name="文本框 13">
            <a:extLst>
              <a:ext uri="{FF2B5EF4-FFF2-40B4-BE49-F238E27FC236}">
                <a16:creationId xmlns:a16="http://schemas.microsoft.com/office/drawing/2014/main" id="{E0176D1C-FB86-4D3D-A874-50647ABB9B12}"/>
              </a:ext>
            </a:extLst>
          </p:cNvPr>
          <p:cNvSpPr txBox="1"/>
          <p:nvPr/>
        </p:nvSpPr>
        <p:spPr>
          <a:xfrm>
            <a:off x="2745205" y="3827347"/>
            <a:ext cx="1766624" cy="461665"/>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00010000</a:t>
            </a:r>
          </a:p>
        </p:txBody>
      </p:sp>
      <p:sp>
        <p:nvSpPr>
          <p:cNvPr id="15" name="文本框 14">
            <a:extLst>
              <a:ext uri="{FF2B5EF4-FFF2-40B4-BE49-F238E27FC236}">
                <a16:creationId xmlns:a16="http://schemas.microsoft.com/office/drawing/2014/main" id="{7119F524-3B78-4D2D-87FB-34DFF09D3742}"/>
              </a:ext>
            </a:extLst>
          </p:cNvPr>
          <p:cNvSpPr txBox="1"/>
          <p:nvPr/>
        </p:nvSpPr>
        <p:spPr>
          <a:xfrm>
            <a:off x="2745205" y="3428999"/>
            <a:ext cx="1524661"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m</a:t>
            </a:r>
          </a:p>
        </p:txBody>
      </p:sp>
      <p:sp>
        <p:nvSpPr>
          <p:cNvPr id="16" name="文本框 15">
            <a:extLst>
              <a:ext uri="{FF2B5EF4-FFF2-40B4-BE49-F238E27FC236}">
                <a16:creationId xmlns:a16="http://schemas.microsoft.com/office/drawing/2014/main" id="{646C0CE5-4C9A-4AE3-8952-F79FF78B3EAF}"/>
              </a:ext>
            </a:extLst>
          </p:cNvPr>
          <p:cNvSpPr txBox="1"/>
          <p:nvPr/>
        </p:nvSpPr>
        <p:spPr>
          <a:xfrm>
            <a:off x="3408083" y="2579052"/>
            <a:ext cx="584775" cy="741910"/>
          </a:xfrm>
          <a:prstGeom prst="rect">
            <a:avLst/>
          </a:prstGeom>
          <a:noFill/>
        </p:spPr>
        <p:txBody>
          <a:bodyPr vert="eaVert"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p>
        </p:txBody>
      </p:sp>
      <p:sp>
        <p:nvSpPr>
          <p:cNvPr id="17" name="左大括号 16">
            <a:extLst>
              <a:ext uri="{FF2B5EF4-FFF2-40B4-BE49-F238E27FC236}">
                <a16:creationId xmlns:a16="http://schemas.microsoft.com/office/drawing/2014/main" id="{D07A09FF-677C-4466-ACCB-8D43D927BC06}"/>
              </a:ext>
            </a:extLst>
          </p:cNvPr>
          <p:cNvSpPr/>
          <p:nvPr/>
        </p:nvSpPr>
        <p:spPr>
          <a:xfrm flipH="1">
            <a:off x="4146867" y="1659139"/>
            <a:ext cx="368968" cy="2053286"/>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AFAAF84-68DD-426B-BFA1-C4683208826E}"/>
              </a:ext>
            </a:extLst>
          </p:cNvPr>
          <p:cNvSpPr txBox="1"/>
          <p:nvPr/>
        </p:nvSpPr>
        <p:spPr>
          <a:xfrm>
            <a:off x="4530550" y="2097355"/>
            <a:ext cx="528071" cy="1292662"/>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微程序</a:t>
            </a:r>
            <a:endPar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3" name="对话气泡: 圆角矩形 2">
            <a:extLst>
              <a:ext uri="{FF2B5EF4-FFF2-40B4-BE49-F238E27FC236}">
                <a16:creationId xmlns:a16="http://schemas.microsoft.com/office/drawing/2014/main" id="{BB519701-1F08-424F-8D2A-E0D5CDDC98D8}"/>
              </a:ext>
            </a:extLst>
          </p:cNvPr>
          <p:cNvSpPr/>
          <p:nvPr/>
        </p:nvSpPr>
        <p:spPr>
          <a:xfrm>
            <a:off x="3992859" y="137925"/>
            <a:ext cx="2059342" cy="1153644"/>
          </a:xfrm>
          <a:prstGeom prst="wedgeRoundRectCallout">
            <a:avLst>
              <a:gd name="adj1" fmla="val -64881"/>
              <a:gd name="adj2" fmla="val 62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latin typeface="微软雅黑" panose="020B0503020204020204" pitchFamily="34" charset="-122"/>
                <a:ea typeface="微软雅黑" panose="020B0503020204020204" pitchFamily="34" charset="-122"/>
              </a:rPr>
              <a:t>假设一个二进制位对应一个微操作命令</a:t>
            </a:r>
          </a:p>
        </p:txBody>
      </p:sp>
      <p:sp>
        <p:nvSpPr>
          <p:cNvPr id="19" name="对话气泡: 圆角矩形 18">
            <a:extLst>
              <a:ext uri="{FF2B5EF4-FFF2-40B4-BE49-F238E27FC236}">
                <a16:creationId xmlns:a16="http://schemas.microsoft.com/office/drawing/2014/main" id="{DE0D58D6-E53D-4E13-923B-364D3946CBCD}"/>
              </a:ext>
            </a:extLst>
          </p:cNvPr>
          <p:cNvSpPr/>
          <p:nvPr/>
        </p:nvSpPr>
        <p:spPr>
          <a:xfrm>
            <a:off x="136218" y="127296"/>
            <a:ext cx="3700034" cy="863899"/>
          </a:xfrm>
          <a:prstGeom prst="wedgeRoundRectCallout">
            <a:avLst>
              <a:gd name="adj1" fmla="val -7268"/>
              <a:gd name="adj2" fmla="val 711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dirty="0">
                <a:latin typeface="微软雅黑" panose="020B0503020204020204" pitchFamily="34" charset="-122"/>
                <a:ea typeface="微软雅黑" panose="020B0503020204020204" pitchFamily="34" charset="-122"/>
              </a:rPr>
              <a:t>微命令是微操作的控制信号。</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微操作是微命令的执行过程。</a:t>
            </a:r>
          </a:p>
        </p:txBody>
      </p:sp>
      <p:sp>
        <p:nvSpPr>
          <p:cNvPr id="20" name="文本框 19">
            <a:extLst>
              <a:ext uri="{FF2B5EF4-FFF2-40B4-BE49-F238E27FC236}">
                <a16:creationId xmlns:a16="http://schemas.microsoft.com/office/drawing/2014/main" id="{E50C7206-196E-4747-9D58-06B59B8D124D}"/>
              </a:ext>
            </a:extLst>
          </p:cNvPr>
          <p:cNvSpPr txBox="1"/>
          <p:nvPr/>
        </p:nvSpPr>
        <p:spPr>
          <a:xfrm>
            <a:off x="4530550" y="3412757"/>
            <a:ext cx="1766624"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存入</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ROM</a:t>
            </a:r>
          </a:p>
        </p:txBody>
      </p:sp>
      <p:sp>
        <p:nvSpPr>
          <p:cNvPr id="21" name="文本框 20">
            <a:extLst>
              <a:ext uri="{FF2B5EF4-FFF2-40B4-BE49-F238E27FC236}">
                <a16:creationId xmlns:a16="http://schemas.microsoft.com/office/drawing/2014/main" id="{823D6F38-7807-4D6E-8170-8CAB54C01DD9}"/>
              </a:ext>
            </a:extLst>
          </p:cNvPr>
          <p:cNvSpPr txBox="1"/>
          <p:nvPr/>
        </p:nvSpPr>
        <p:spPr>
          <a:xfrm>
            <a:off x="319081" y="4224519"/>
            <a:ext cx="457132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一条机器指令对应一个微程序</a:t>
            </a:r>
            <a:endPar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00829DB-E558-4F12-BF00-3F5F8DD110DE}"/>
              </a:ext>
            </a:extLst>
          </p:cNvPr>
          <p:cNvSpPr txBox="1"/>
          <p:nvPr/>
        </p:nvSpPr>
        <p:spPr>
          <a:xfrm>
            <a:off x="319081" y="4669584"/>
            <a:ext cx="457132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微指令基本格式：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207A0F0B-D358-42B6-B471-A15EB138E894}"/>
              </a:ext>
            </a:extLst>
          </p:cNvPr>
          <p:cNvPicPr>
            <a:picLocks noChangeAspect="1"/>
          </p:cNvPicPr>
          <p:nvPr/>
        </p:nvPicPr>
        <p:blipFill>
          <a:blip r:embed="rId3"/>
          <a:stretch>
            <a:fillRect/>
          </a:stretch>
        </p:blipFill>
        <p:spPr>
          <a:xfrm>
            <a:off x="319081" y="5114134"/>
            <a:ext cx="5800950" cy="1094254"/>
          </a:xfrm>
          <a:prstGeom prst="rect">
            <a:avLst/>
          </a:prstGeom>
        </p:spPr>
      </p:pic>
      <p:sp>
        <p:nvSpPr>
          <p:cNvPr id="25" name="文本框 24">
            <a:extLst>
              <a:ext uri="{FF2B5EF4-FFF2-40B4-BE49-F238E27FC236}">
                <a16:creationId xmlns:a16="http://schemas.microsoft.com/office/drawing/2014/main" id="{7B0CC77F-FF4C-46D3-8D2A-94B450824C5F}"/>
              </a:ext>
            </a:extLst>
          </p:cNvPr>
          <p:cNvSpPr txBox="1"/>
          <p:nvPr/>
        </p:nvSpPr>
        <p:spPr>
          <a:xfrm>
            <a:off x="6444084" y="1089663"/>
            <a:ext cx="1725486"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PC</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MAR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EF0CB76-EDA8-42EC-BC7E-B63A712BAE4D}"/>
              </a:ext>
            </a:extLst>
          </p:cNvPr>
          <p:cNvSpPr txBox="1"/>
          <p:nvPr/>
        </p:nvSpPr>
        <p:spPr>
          <a:xfrm>
            <a:off x="6444084" y="1605917"/>
            <a:ext cx="1725486"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1</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FBD6EC06-7EDC-4E41-9AD7-26AB21A23540}"/>
              </a:ext>
            </a:extLst>
          </p:cNvPr>
          <p:cNvSpPr txBox="1"/>
          <p:nvPr/>
        </p:nvSpPr>
        <p:spPr>
          <a:xfrm>
            <a:off x="6444084" y="2122171"/>
            <a:ext cx="2647452"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M(MAR)</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MDR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05C5956-98F5-4D60-9EEE-4F74FFD513DD}"/>
              </a:ext>
            </a:extLst>
          </p:cNvPr>
          <p:cNvSpPr txBox="1"/>
          <p:nvPr/>
        </p:nvSpPr>
        <p:spPr>
          <a:xfrm>
            <a:off x="6444084" y="2638425"/>
            <a:ext cx="202065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(PC)+1</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PC</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AA7C0A38-678E-4433-8E14-6D9DEE291D21}"/>
              </a:ext>
            </a:extLst>
          </p:cNvPr>
          <p:cNvSpPr txBox="1"/>
          <p:nvPr/>
        </p:nvSpPr>
        <p:spPr>
          <a:xfrm>
            <a:off x="6444084" y="3154679"/>
            <a:ext cx="202065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MDR</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IR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AB8A245-FEF2-437E-B6F7-6F41212840D0}"/>
              </a:ext>
            </a:extLst>
          </p:cNvPr>
          <p:cNvSpPr txBox="1"/>
          <p:nvPr/>
        </p:nvSpPr>
        <p:spPr>
          <a:xfrm>
            <a:off x="6444084" y="3670933"/>
            <a:ext cx="202065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OP(IR)</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ID</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E5D4EEF4-5E35-4614-8730-92009837E30F}"/>
              </a:ext>
            </a:extLst>
          </p:cNvPr>
          <p:cNvSpPr txBox="1"/>
          <p:nvPr/>
        </p:nvSpPr>
        <p:spPr>
          <a:xfrm>
            <a:off x="6444084" y="4703441"/>
            <a:ext cx="2301394"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Ad</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(IR)</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MAR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030E963-9AEE-4DBE-92E8-41BA4CA4B6EE}"/>
              </a:ext>
            </a:extLst>
          </p:cNvPr>
          <p:cNvSpPr txBox="1"/>
          <p:nvPr/>
        </p:nvSpPr>
        <p:spPr>
          <a:xfrm>
            <a:off x="6444084" y="5219695"/>
            <a:ext cx="202065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0F62AF4-82D4-46AA-9F2D-6DBB8DF0E4FB}"/>
              </a:ext>
            </a:extLst>
          </p:cNvPr>
          <p:cNvSpPr txBox="1"/>
          <p:nvPr/>
        </p:nvSpPr>
        <p:spPr>
          <a:xfrm>
            <a:off x="6444084" y="5735949"/>
            <a:ext cx="2647451"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M</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MA</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MDR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ECEA7F5-CA09-4882-AC93-F743906A30E9}"/>
              </a:ext>
            </a:extLst>
          </p:cNvPr>
          <p:cNvSpPr txBox="1"/>
          <p:nvPr/>
        </p:nvSpPr>
        <p:spPr>
          <a:xfrm>
            <a:off x="6444084" y="6252204"/>
            <a:ext cx="2948241"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(AC)+(MDR)</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AC</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E714D81-5248-4D6F-B8F6-5C94F85676E2}"/>
              </a:ext>
            </a:extLst>
          </p:cNvPr>
          <p:cNvSpPr txBox="1"/>
          <p:nvPr/>
        </p:nvSpPr>
        <p:spPr>
          <a:xfrm>
            <a:off x="6444084" y="573409"/>
            <a:ext cx="3253380"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如</a:t>
            </a:r>
            <a:r>
              <a:rPr lang="zh-CN" altLang="en-US" sz="2600" dirty="0">
                <a:latin typeface="微软雅黑" panose="020B0503020204020204" pitchFamily="34" charset="-122"/>
                <a:ea typeface="微软雅黑" panose="020B0503020204020204" pitchFamily="34" charset="-122"/>
              </a:rPr>
              <a:t>：</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加法指令</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ADD X</a:t>
            </a:r>
          </a:p>
        </p:txBody>
      </p:sp>
      <p:sp>
        <p:nvSpPr>
          <p:cNvPr id="36" name="文本框 35">
            <a:extLst>
              <a:ext uri="{FF2B5EF4-FFF2-40B4-BE49-F238E27FC236}">
                <a16:creationId xmlns:a16="http://schemas.microsoft.com/office/drawing/2014/main" id="{98DAEBCC-860A-465A-9DA2-E6D465499DBE}"/>
              </a:ext>
            </a:extLst>
          </p:cNvPr>
          <p:cNvSpPr txBox="1"/>
          <p:nvPr/>
        </p:nvSpPr>
        <p:spPr>
          <a:xfrm>
            <a:off x="6444084" y="4187187"/>
            <a:ext cx="2020658"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D47DCC2-D570-42CB-95B2-BA7F0B38857E}"/>
              </a:ext>
            </a:extLst>
          </p:cNvPr>
          <p:cNvSpPr txBox="1"/>
          <p:nvPr/>
        </p:nvSpPr>
        <p:spPr>
          <a:xfrm>
            <a:off x="9248361" y="1117793"/>
            <a:ext cx="2894872" cy="1692771"/>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相容性</a:t>
            </a: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微命令：可以同时产生、共同完成某一些微操作的微命令。</a:t>
            </a:r>
            <a:endPar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358A200E-E777-4CC7-81D1-5E95BDF4FB46}"/>
              </a:ext>
            </a:extLst>
          </p:cNvPr>
          <p:cNvSpPr txBox="1"/>
          <p:nvPr/>
        </p:nvSpPr>
        <p:spPr>
          <a:xfrm>
            <a:off x="9248361" y="3150119"/>
            <a:ext cx="2894872" cy="1292662"/>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1" i="0" u="none" strike="noStrike" kern="1200" cap="none" spc="0" normalizeH="0" baseline="0" noProof="0" dirty="0">
                <a:ln>
                  <a:noFill/>
                </a:ln>
                <a:solidFill>
                  <a:schemeClr val="accent5">
                    <a:lumMod val="50000"/>
                  </a:schemeClr>
                </a:solidFill>
                <a:effectLst/>
                <a:uLnTx/>
                <a:uFillTx/>
                <a:latin typeface="微软雅黑" panose="020B0503020204020204" pitchFamily="34" charset="-122"/>
                <a:ea typeface="微软雅黑" panose="020B0503020204020204" pitchFamily="34" charset="-122"/>
              </a:rPr>
              <a:t>互斥性</a:t>
            </a:r>
            <a:r>
              <a:rPr kumimoji="0" lang="zh-CN" altLang="en-US" sz="2600" b="0" i="0" u="none" strike="noStrike" kern="1200" cap="none" spc="0" normalizeH="0" baseline="0" noProof="0" dirty="0">
                <a:ln>
                  <a:noFill/>
                </a:ln>
                <a:solidFill>
                  <a:schemeClr val="accent5">
                    <a:lumMod val="50000"/>
                  </a:schemeClr>
                </a:solidFill>
                <a:effectLst/>
                <a:uLnTx/>
                <a:uFillTx/>
                <a:latin typeface="微软雅黑" panose="020B0503020204020204" pitchFamily="34" charset="-122"/>
                <a:ea typeface="微软雅黑" panose="020B0503020204020204" pitchFamily="34" charset="-122"/>
              </a:rPr>
              <a:t>微命令：在机器中不允许同时出现的微命令。</a:t>
            </a:r>
            <a:endParaRPr kumimoji="0" lang="en-US" altLang="zh-CN" sz="2600" b="0" i="0" u="none" strike="noStrike" kern="1200" cap="none" spc="0" normalizeH="0" baseline="0" noProof="0" dirty="0">
              <a:ln>
                <a:noFill/>
              </a:ln>
              <a:solidFill>
                <a:schemeClr val="accent5">
                  <a:lumMod val="50000"/>
                </a:schemeClr>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D1E68DE-5EF7-4BB3-8006-9A60CBD9EC54}"/>
              </a:ext>
            </a:extLst>
          </p:cNvPr>
          <p:cNvSpPr/>
          <p:nvPr/>
        </p:nvSpPr>
        <p:spPr>
          <a:xfrm>
            <a:off x="6444084" y="1089663"/>
            <a:ext cx="1800000" cy="492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D655122-6E6F-4099-9F55-802BF38C0652}"/>
              </a:ext>
            </a:extLst>
          </p:cNvPr>
          <p:cNvSpPr/>
          <p:nvPr/>
        </p:nvSpPr>
        <p:spPr>
          <a:xfrm>
            <a:off x="6444084" y="1640684"/>
            <a:ext cx="1800000" cy="492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4C936DD-9DCE-4396-AB01-859A4B46C35A}"/>
              </a:ext>
            </a:extLst>
          </p:cNvPr>
          <p:cNvSpPr/>
          <p:nvPr/>
        </p:nvSpPr>
        <p:spPr>
          <a:xfrm>
            <a:off x="6476490" y="2178307"/>
            <a:ext cx="2613847" cy="492442"/>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E4DA430-36E6-44D2-BB21-B61100B15ED1}"/>
              </a:ext>
            </a:extLst>
          </p:cNvPr>
          <p:cNvSpPr/>
          <p:nvPr/>
        </p:nvSpPr>
        <p:spPr>
          <a:xfrm>
            <a:off x="6476491" y="3129261"/>
            <a:ext cx="1800000" cy="492442"/>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538348D-38E6-4FAB-9B48-50F6E34C1A3C}"/>
              </a:ext>
            </a:extLst>
          </p:cNvPr>
          <p:cNvSpPr txBox="1"/>
          <p:nvPr/>
        </p:nvSpPr>
        <p:spPr>
          <a:xfrm>
            <a:off x="1255284" y="6164373"/>
            <a:ext cx="1544391"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微操作码</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3FAE89AC-8719-42EE-A5F6-F6192DBD41A1}"/>
              </a:ext>
            </a:extLst>
          </p:cNvPr>
          <p:cNvSpPr txBox="1"/>
          <p:nvPr/>
        </p:nvSpPr>
        <p:spPr>
          <a:xfrm>
            <a:off x="4070085" y="6160495"/>
            <a:ext cx="1544391"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微地址码</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fade">
                                      <p:cBhvr>
                                        <p:cTn id="118" dur="500"/>
                                        <p:tgtEl>
                                          <p:spTgt spid="1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fade">
                                      <p:cBhvr>
                                        <p:cTn id="123" dur="500"/>
                                        <p:tgtEl>
                                          <p:spTgt spid="1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fade">
                                      <p:cBhvr>
                                        <p:cTn id="128" dur="500"/>
                                        <p:tgtEl>
                                          <p:spTgt spid="13"/>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
                                        </p:tgtEl>
                                        <p:attrNameLst>
                                          <p:attrName>style.visibility</p:attrName>
                                        </p:attrNameLst>
                                      </p:cBhvr>
                                      <p:to>
                                        <p:strVal val="visible"/>
                                      </p:to>
                                    </p:set>
                                    <p:animEffect transition="in" filter="fade">
                                      <p:cBhvr>
                                        <p:cTn id="133" dur="500"/>
                                        <p:tgtEl>
                                          <p:spTgt spid="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fade">
                                      <p:cBhvr>
                                        <p:cTn id="138" dur="500"/>
                                        <p:tgtEl>
                                          <p:spTgt spid="1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8"/>
                                        </p:tgtEl>
                                        <p:attrNameLst>
                                          <p:attrName>style.visibility</p:attrName>
                                        </p:attrNameLst>
                                      </p:cBhvr>
                                      <p:to>
                                        <p:strVal val="visible"/>
                                      </p:to>
                                    </p:set>
                                    <p:animEffect transition="in" filter="fade">
                                      <p:cBhvr>
                                        <p:cTn id="146" dur="500"/>
                                        <p:tgtEl>
                                          <p:spTgt spid="1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fade">
                                      <p:cBhvr>
                                        <p:cTn id="156" dur="500"/>
                                        <p:tgtEl>
                                          <p:spTgt spid="21"/>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22"/>
                                        </p:tgtEl>
                                        <p:attrNameLst>
                                          <p:attrName>style.visibility</p:attrName>
                                        </p:attrNameLst>
                                      </p:cBhvr>
                                      <p:to>
                                        <p:strVal val="visible"/>
                                      </p:to>
                                    </p:set>
                                    <p:animEffect transition="in" filter="fade">
                                      <p:cBhvr>
                                        <p:cTn id="161" dur="500"/>
                                        <p:tgtEl>
                                          <p:spTgt spid="22"/>
                                        </p:tgtEl>
                                      </p:cBhvr>
                                    </p:animEffect>
                                  </p:childTnLst>
                                </p:cTn>
                              </p:par>
                              <p:par>
                                <p:cTn id="162" presetID="10" presetClass="entr" presetSubtype="0" fill="hold" nodeType="withEffect">
                                  <p:stCondLst>
                                    <p:cond delay="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500"/>
                                        <p:tgtEl>
                                          <p:spTgt spid="23"/>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fade">
                                      <p:cBhvr>
                                        <p:cTn id="169" dur="500"/>
                                        <p:tgtEl>
                                          <p:spTgt spid="43"/>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6" grpId="0"/>
      <p:bldP spid="7" grpId="0"/>
      <p:bldP spid="8" grpId="0"/>
      <p:bldP spid="9" grpId="0"/>
      <p:bldP spid="10" grpId="0" animBg="1"/>
      <p:bldP spid="11" grpId="0"/>
      <p:bldP spid="13" grpId="0"/>
      <p:bldP spid="14" grpId="0"/>
      <p:bldP spid="15" grpId="0"/>
      <p:bldP spid="16" grpId="0"/>
      <p:bldP spid="17" grpId="0" animBg="1"/>
      <p:bldP spid="18" grpId="0"/>
      <p:bldP spid="3" grpId="0" animBg="1"/>
      <p:bldP spid="19" grpId="0" animBg="1"/>
      <p:bldP spid="20" grpId="0"/>
      <p:bldP spid="21" grpId="0"/>
      <p:bldP spid="22"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24" grpId="0" animBg="1"/>
      <p:bldP spid="40" grpId="0" animBg="1"/>
      <p:bldP spid="41" grpId="0" animBg="1"/>
      <p:bldP spid="42" grpId="0" animBg="1"/>
      <p:bldP spid="43"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微程序控制器的基本结构</a:t>
            </a:r>
          </a:p>
        </p:txBody>
      </p:sp>
      <p:sp>
        <p:nvSpPr>
          <p:cNvPr id="5" name="矩形 4">
            <a:extLst>
              <a:ext uri="{FF2B5EF4-FFF2-40B4-BE49-F238E27FC236}">
                <a16:creationId xmlns:a16="http://schemas.microsoft.com/office/drawing/2014/main" id="{EE46E7A0-964C-42E6-A7A1-689D94382A1A}"/>
              </a:ext>
            </a:extLst>
          </p:cNvPr>
          <p:cNvSpPr/>
          <p:nvPr/>
        </p:nvSpPr>
        <p:spPr>
          <a:xfrm>
            <a:off x="2971801" y="1455828"/>
            <a:ext cx="5735052" cy="429527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9AC93BA-3F72-40D7-B5AE-756EA18AAB8D}"/>
              </a:ext>
            </a:extLst>
          </p:cNvPr>
          <p:cNvSpPr/>
          <p:nvPr/>
        </p:nvSpPr>
        <p:spPr>
          <a:xfrm>
            <a:off x="3845221" y="3627526"/>
            <a:ext cx="2412000"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D3C38F20-9906-47E7-9E70-950066B502FC}"/>
              </a:ext>
            </a:extLst>
          </p:cNvPr>
          <p:cNvSpPr/>
          <p:nvPr/>
        </p:nvSpPr>
        <p:spPr>
          <a:xfrm>
            <a:off x="3845221" y="4599072"/>
            <a:ext cx="2412000"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控制存储器</a:t>
            </a:r>
            <a:r>
              <a:rPr lang="en-US" altLang="zh-CN" sz="2600" dirty="0">
                <a:solidFill>
                  <a:schemeClr val="tx1"/>
                </a:solidFill>
                <a:latin typeface="微软雅黑" panose="020B0503020204020204" pitchFamily="34" charset="-122"/>
                <a:ea typeface="微软雅黑" panose="020B0503020204020204" pitchFamily="34" charset="-122"/>
              </a:rPr>
              <a:t>CM</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AE5FA5D-D71B-42B9-9A86-17F16250DA40}"/>
              </a:ext>
            </a:extLst>
          </p:cNvPr>
          <p:cNvSpPr/>
          <p:nvPr/>
        </p:nvSpPr>
        <p:spPr>
          <a:xfrm>
            <a:off x="6942802" y="4731423"/>
            <a:ext cx="1536033"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地址译码</a:t>
            </a:r>
          </a:p>
        </p:txBody>
      </p:sp>
      <p:sp>
        <p:nvSpPr>
          <p:cNvPr id="49" name="矩形 48">
            <a:extLst>
              <a:ext uri="{FF2B5EF4-FFF2-40B4-BE49-F238E27FC236}">
                <a16:creationId xmlns:a16="http://schemas.microsoft.com/office/drawing/2014/main" id="{E1AEA95E-BD7B-4F51-9FBD-BB9ED667DA1D}"/>
              </a:ext>
            </a:extLst>
          </p:cNvPr>
          <p:cNvSpPr/>
          <p:nvPr/>
        </p:nvSpPr>
        <p:spPr>
          <a:xfrm>
            <a:off x="6942802" y="3824282"/>
            <a:ext cx="1536033"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CMAR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5D116E5B-20A0-4B69-93CB-065663408ECC}"/>
              </a:ext>
            </a:extLst>
          </p:cNvPr>
          <p:cNvSpPr/>
          <p:nvPr/>
        </p:nvSpPr>
        <p:spPr>
          <a:xfrm>
            <a:off x="6942801" y="2917141"/>
            <a:ext cx="1536033"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顺序逻辑</a:t>
            </a:r>
          </a:p>
        </p:txBody>
      </p:sp>
      <p:sp>
        <p:nvSpPr>
          <p:cNvPr id="51" name="矩形 50">
            <a:extLst>
              <a:ext uri="{FF2B5EF4-FFF2-40B4-BE49-F238E27FC236}">
                <a16:creationId xmlns:a16="http://schemas.microsoft.com/office/drawing/2014/main" id="{4591728B-4EBE-4CCB-BDA4-AB1AFFF25BE4}"/>
              </a:ext>
            </a:extLst>
          </p:cNvPr>
          <p:cNvSpPr/>
          <p:nvPr/>
        </p:nvSpPr>
        <p:spPr>
          <a:xfrm>
            <a:off x="6942800" y="1672397"/>
            <a:ext cx="1536033" cy="815238"/>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微地址形成部件</a:t>
            </a:r>
          </a:p>
        </p:txBody>
      </p:sp>
      <p:graphicFrame>
        <p:nvGraphicFramePr>
          <p:cNvPr id="37" name="表格 52">
            <a:extLst>
              <a:ext uri="{FF2B5EF4-FFF2-40B4-BE49-F238E27FC236}">
                <a16:creationId xmlns:a16="http://schemas.microsoft.com/office/drawing/2014/main" id="{CEEFAF03-9AE4-4DE2-BE29-ACBB42CBB29E}"/>
              </a:ext>
            </a:extLst>
          </p:cNvPr>
          <p:cNvGraphicFramePr>
            <a:graphicFrameLocks noGrp="1"/>
          </p:cNvGraphicFramePr>
          <p:nvPr>
            <p:extLst>
              <p:ext uri="{D42A27DB-BD31-4B8C-83A1-F6EECF244321}">
                <p14:modId xmlns:p14="http://schemas.microsoft.com/office/powerpoint/2010/main" val="1184847247"/>
              </p:ext>
            </p:extLst>
          </p:nvPr>
        </p:nvGraphicFramePr>
        <p:xfrm>
          <a:off x="6942800" y="852929"/>
          <a:ext cx="1912442" cy="396240"/>
        </p:xfrm>
        <a:graphic>
          <a:graphicData uri="http://schemas.openxmlformats.org/drawingml/2006/table">
            <a:tbl>
              <a:tblPr>
                <a:tableStyleId>{5940675A-B579-460E-94D1-54222C63F5DA}</a:tableStyleId>
              </a:tblPr>
              <a:tblGrid>
                <a:gridCol w="793505">
                  <a:extLst>
                    <a:ext uri="{9D8B030D-6E8A-4147-A177-3AD203B41FA5}">
                      <a16:colId xmlns:a16="http://schemas.microsoft.com/office/drawing/2014/main" val="1475401695"/>
                    </a:ext>
                  </a:extLst>
                </a:gridCol>
                <a:gridCol w="1118937">
                  <a:extLst>
                    <a:ext uri="{9D8B030D-6E8A-4147-A177-3AD203B41FA5}">
                      <a16:colId xmlns:a16="http://schemas.microsoft.com/office/drawing/2014/main" val="209479322"/>
                    </a:ext>
                  </a:extLst>
                </a:gridCol>
              </a:tblGrid>
              <a:tr h="370840">
                <a:tc>
                  <a:txBody>
                    <a:bodyPr/>
                    <a:lstStyle/>
                    <a:p>
                      <a:pPr algn="ctr"/>
                      <a:r>
                        <a:rPr lang="en-US" altLang="zh-CN" sz="2600" dirty="0">
                          <a:latin typeface="微软雅黑" panose="020B0503020204020204" pitchFamily="34" charset="-122"/>
                          <a:ea typeface="微软雅黑" panose="020B0503020204020204" pitchFamily="34" charset="-122"/>
                        </a:rPr>
                        <a:t>OP</a:t>
                      </a:r>
                      <a:endParaRPr lang="zh-CN" altLang="en-US" sz="2600" dirty="0">
                        <a:latin typeface="微软雅黑" panose="020B0503020204020204" pitchFamily="34" charset="-122"/>
                        <a:ea typeface="微软雅黑" panose="020B0503020204020204" pitchFamily="34" charset="-122"/>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017461"/>
                  </a:ext>
                </a:extLst>
              </a:tr>
            </a:tbl>
          </a:graphicData>
        </a:graphic>
      </p:graphicFrame>
      <p:cxnSp>
        <p:nvCxnSpPr>
          <p:cNvPr id="58" name="连接符: 肘形 57">
            <a:extLst>
              <a:ext uri="{FF2B5EF4-FFF2-40B4-BE49-F238E27FC236}">
                <a16:creationId xmlns:a16="http://schemas.microsoft.com/office/drawing/2014/main" id="{9BFB7D23-4D74-41BD-AF77-176D26203A19}"/>
              </a:ext>
            </a:extLst>
          </p:cNvPr>
          <p:cNvCxnSpPr>
            <a:cxnSpLocks/>
            <a:stCxn id="48" idx="2"/>
            <a:endCxn id="46" idx="2"/>
          </p:cNvCxnSpPr>
          <p:nvPr/>
        </p:nvCxnSpPr>
        <p:spPr>
          <a:xfrm rot="5400000" flipH="1">
            <a:off x="6314844" y="3838770"/>
            <a:ext cx="132351" cy="2659598"/>
          </a:xfrm>
          <a:prstGeom prst="bentConnector3">
            <a:avLst>
              <a:gd name="adj1" fmla="val -17272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DC57A2A3-0C86-40A0-9D0B-4266BF620122}"/>
              </a:ext>
            </a:extLst>
          </p:cNvPr>
          <p:cNvCxnSpPr>
            <a:cxnSpLocks/>
            <a:stCxn id="69" idx="0"/>
            <a:endCxn id="50" idx="1"/>
          </p:cNvCxnSpPr>
          <p:nvPr/>
        </p:nvCxnSpPr>
        <p:spPr>
          <a:xfrm rot="5400000" flipH="1" flipV="1">
            <a:off x="6075085" y="2759114"/>
            <a:ext cx="458027" cy="1277405"/>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BE194A80-4078-443B-8D5D-81F65324F4E7}"/>
              </a:ext>
            </a:extLst>
          </p:cNvPr>
          <p:cNvSpPr/>
          <p:nvPr/>
        </p:nvSpPr>
        <p:spPr>
          <a:xfrm>
            <a:off x="5071396" y="3626829"/>
            <a:ext cx="1188000" cy="503321"/>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下地址</a:t>
            </a:r>
          </a:p>
        </p:txBody>
      </p:sp>
      <p:cxnSp>
        <p:nvCxnSpPr>
          <p:cNvPr id="73" name="直接箭头连接符 72">
            <a:extLst>
              <a:ext uri="{FF2B5EF4-FFF2-40B4-BE49-F238E27FC236}">
                <a16:creationId xmlns:a16="http://schemas.microsoft.com/office/drawing/2014/main" id="{58D2CE50-CACB-4EA4-BFC9-B9ADDBC802C6}"/>
              </a:ext>
            </a:extLst>
          </p:cNvPr>
          <p:cNvCxnSpPr>
            <a:stCxn id="51" idx="2"/>
            <a:endCxn id="50" idx="0"/>
          </p:cNvCxnSpPr>
          <p:nvPr/>
        </p:nvCxnSpPr>
        <p:spPr>
          <a:xfrm>
            <a:off x="7710817" y="2487635"/>
            <a:ext cx="1" cy="42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C2EA06C-F380-4EA8-AE3C-25D4E41D34CA}"/>
              </a:ext>
            </a:extLst>
          </p:cNvPr>
          <p:cNvCxnSpPr>
            <a:stCxn id="50" idx="2"/>
          </p:cNvCxnSpPr>
          <p:nvPr/>
        </p:nvCxnSpPr>
        <p:spPr>
          <a:xfrm flipH="1">
            <a:off x="7710817" y="3420462"/>
            <a:ext cx="1" cy="4038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44D82E8-9A8C-4CC6-9970-001FA8D457E1}"/>
              </a:ext>
            </a:extLst>
          </p:cNvPr>
          <p:cNvCxnSpPr>
            <a:stCxn id="49" idx="2"/>
            <a:endCxn id="48" idx="0"/>
          </p:cNvCxnSpPr>
          <p:nvPr/>
        </p:nvCxnSpPr>
        <p:spPr>
          <a:xfrm>
            <a:off x="7710819" y="4327603"/>
            <a:ext cx="0" cy="4038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2CA0F0B-1E51-4FF2-A8E8-7D99601E6386}"/>
              </a:ext>
            </a:extLst>
          </p:cNvPr>
          <p:cNvCxnSpPr/>
          <p:nvPr/>
        </p:nvCxnSpPr>
        <p:spPr>
          <a:xfrm>
            <a:off x="7355217" y="1242891"/>
            <a:ext cx="1" cy="42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CF9EC3FE-4CCB-4D0B-9429-3910E01AE2E6}"/>
              </a:ext>
            </a:extLst>
          </p:cNvPr>
          <p:cNvCxnSpPr>
            <a:cxnSpLocks/>
          </p:cNvCxnSpPr>
          <p:nvPr/>
        </p:nvCxnSpPr>
        <p:spPr>
          <a:xfrm flipV="1">
            <a:off x="4510197" y="1164748"/>
            <a:ext cx="0" cy="24576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CFC069F2-4EC4-45DA-974C-CD914C96CBBE}"/>
              </a:ext>
            </a:extLst>
          </p:cNvPr>
          <p:cNvSpPr txBox="1"/>
          <p:nvPr/>
        </p:nvSpPr>
        <p:spPr>
          <a:xfrm>
            <a:off x="3077204" y="3622372"/>
            <a:ext cx="822240"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μIR</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文本框 82">
            <a:extLst>
              <a:ext uri="{FF2B5EF4-FFF2-40B4-BE49-F238E27FC236}">
                <a16:creationId xmlns:a16="http://schemas.microsoft.com/office/drawing/2014/main" id="{4934BD00-4E5F-405E-B020-E1E3956F8663}"/>
              </a:ext>
            </a:extLst>
          </p:cNvPr>
          <p:cNvSpPr txBox="1"/>
          <p:nvPr/>
        </p:nvSpPr>
        <p:spPr>
          <a:xfrm>
            <a:off x="6421261" y="830113"/>
            <a:ext cx="521539"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IR</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对话气泡: 圆角矩形 83">
            <a:extLst>
              <a:ext uri="{FF2B5EF4-FFF2-40B4-BE49-F238E27FC236}">
                <a16:creationId xmlns:a16="http://schemas.microsoft.com/office/drawing/2014/main" id="{C5DFA42E-E0B9-45CC-89D8-556F3A261CE8}"/>
              </a:ext>
            </a:extLst>
          </p:cNvPr>
          <p:cNvSpPr/>
          <p:nvPr/>
        </p:nvSpPr>
        <p:spPr>
          <a:xfrm>
            <a:off x="196588" y="4599073"/>
            <a:ext cx="2652599" cy="1408028"/>
          </a:xfrm>
          <a:prstGeom prst="wedgeRoundRectCallout">
            <a:avLst>
              <a:gd name="adj1" fmla="val 83388"/>
              <a:gd name="adj2" fmla="val -28560"/>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用于存放各指令对应的微程序，通常由</a:t>
            </a:r>
            <a:r>
              <a:rPr lang="en-US" altLang="zh-CN" sz="2400" dirty="0">
                <a:solidFill>
                  <a:srgbClr val="00B050"/>
                </a:solidFill>
                <a:latin typeface="微软雅黑" panose="020B0503020204020204" pitchFamily="34" charset="-122"/>
                <a:ea typeface="微软雅黑" panose="020B0503020204020204" pitchFamily="34" charset="-122"/>
              </a:rPr>
              <a:t>ROM</a:t>
            </a:r>
            <a:r>
              <a:rPr lang="zh-CN" altLang="en-US" sz="2400" dirty="0">
                <a:solidFill>
                  <a:srgbClr val="00B050"/>
                </a:solidFill>
                <a:latin typeface="微软雅黑" panose="020B0503020204020204" pitchFamily="34" charset="-122"/>
                <a:ea typeface="微软雅黑" panose="020B0503020204020204" pitchFamily="34" charset="-122"/>
              </a:rPr>
              <a:t>构成。</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85" name="对话气泡: 圆角矩形 84">
            <a:extLst>
              <a:ext uri="{FF2B5EF4-FFF2-40B4-BE49-F238E27FC236}">
                <a16:creationId xmlns:a16="http://schemas.microsoft.com/office/drawing/2014/main" id="{E11E638C-0D12-4901-B53E-1BEBA871ED7D}"/>
              </a:ext>
            </a:extLst>
          </p:cNvPr>
          <p:cNvSpPr/>
          <p:nvPr/>
        </p:nvSpPr>
        <p:spPr>
          <a:xfrm>
            <a:off x="196588" y="2578279"/>
            <a:ext cx="2652599" cy="1749324"/>
          </a:xfrm>
          <a:prstGeom prst="wedgeRoundRectCallout">
            <a:avLst>
              <a:gd name="adj1" fmla="val 63279"/>
              <a:gd name="adj2" fmla="val 25342"/>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用于存放从</a:t>
            </a:r>
            <a:r>
              <a:rPr lang="en-US" altLang="zh-CN" sz="2400" dirty="0">
                <a:solidFill>
                  <a:srgbClr val="00B050"/>
                </a:solidFill>
                <a:latin typeface="微软雅黑" panose="020B0503020204020204" pitchFamily="34" charset="-122"/>
                <a:ea typeface="微软雅黑" panose="020B0503020204020204" pitchFamily="34" charset="-122"/>
              </a:rPr>
              <a:t>CM</a:t>
            </a:r>
            <a:r>
              <a:rPr lang="zh-CN" altLang="en-US" sz="2400" dirty="0">
                <a:solidFill>
                  <a:srgbClr val="00B050"/>
                </a:solidFill>
                <a:latin typeface="微软雅黑" panose="020B0503020204020204" pitchFamily="34" charset="-122"/>
                <a:ea typeface="微软雅黑" panose="020B0503020204020204" pitchFamily="34" charset="-122"/>
              </a:rPr>
              <a:t>中取出的微指令，它的位数同微指令字长相等。</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86" name="对话气泡: 圆角矩形 85">
            <a:extLst>
              <a:ext uri="{FF2B5EF4-FFF2-40B4-BE49-F238E27FC236}">
                <a16:creationId xmlns:a16="http://schemas.microsoft.com/office/drawing/2014/main" id="{FA58E91C-78A5-4844-BA49-BF4ECECD1159}"/>
              </a:ext>
            </a:extLst>
          </p:cNvPr>
          <p:cNvSpPr/>
          <p:nvPr/>
        </p:nvSpPr>
        <p:spPr>
          <a:xfrm>
            <a:off x="9119270" y="865630"/>
            <a:ext cx="2652599" cy="1622005"/>
          </a:xfrm>
          <a:prstGeom prst="wedgeRoundRectCallout">
            <a:avLst>
              <a:gd name="adj1" fmla="val -72215"/>
              <a:gd name="adj2" fmla="val 26143"/>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产生初始微地址和后续微地址，以保证微指令的连续执行。</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87" name="对话气泡: 圆角矩形 86">
            <a:extLst>
              <a:ext uri="{FF2B5EF4-FFF2-40B4-BE49-F238E27FC236}">
                <a16:creationId xmlns:a16="http://schemas.microsoft.com/office/drawing/2014/main" id="{29623ECB-2431-4B0D-9E92-DEC2DD9C0867}"/>
              </a:ext>
            </a:extLst>
          </p:cNvPr>
          <p:cNvSpPr/>
          <p:nvPr/>
        </p:nvSpPr>
        <p:spPr>
          <a:xfrm>
            <a:off x="9119270" y="3632276"/>
            <a:ext cx="2876142" cy="1933592"/>
          </a:xfrm>
          <a:prstGeom prst="wedgeRoundRectCallout">
            <a:avLst>
              <a:gd name="adj1" fmla="val -69161"/>
              <a:gd name="adj2" fmla="val -25432"/>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微地址寄存器，接收微地址形成部件送来的微地址，为在</a:t>
            </a:r>
            <a:r>
              <a:rPr lang="en-US" altLang="zh-CN" sz="2400" dirty="0">
                <a:solidFill>
                  <a:srgbClr val="00B050"/>
                </a:solidFill>
                <a:latin typeface="微软雅黑" panose="020B0503020204020204" pitchFamily="34" charset="-122"/>
                <a:ea typeface="微软雅黑" panose="020B0503020204020204" pitchFamily="34" charset="-122"/>
              </a:rPr>
              <a:t>CM</a:t>
            </a:r>
            <a:r>
              <a:rPr lang="zh-CN" altLang="en-US" sz="2400" dirty="0">
                <a:solidFill>
                  <a:srgbClr val="00B050"/>
                </a:solidFill>
                <a:latin typeface="微软雅黑" panose="020B0503020204020204" pitchFamily="34" charset="-122"/>
                <a:ea typeface="微软雅黑" panose="020B0503020204020204" pitchFamily="34" charset="-122"/>
              </a:rPr>
              <a:t>中读取微指令做准备。</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88" name="对话气泡: 圆角矩形 87">
            <a:extLst>
              <a:ext uri="{FF2B5EF4-FFF2-40B4-BE49-F238E27FC236}">
                <a16:creationId xmlns:a16="http://schemas.microsoft.com/office/drawing/2014/main" id="{8C4A07C4-B027-4C35-B9E8-2937AA974ED8}"/>
              </a:ext>
            </a:extLst>
          </p:cNvPr>
          <p:cNvSpPr/>
          <p:nvPr/>
        </p:nvSpPr>
        <p:spPr>
          <a:xfrm>
            <a:off x="7587589" y="5877818"/>
            <a:ext cx="2857980" cy="814090"/>
          </a:xfrm>
          <a:prstGeom prst="wedgeRoundRectCallout">
            <a:avLst>
              <a:gd name="adj1" fmla="val -33038"/>
              <a:gd name="adj2" fmla="val -120783"/>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将地址码转化为存储单元控制信号。</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6665EA00-F15E-4706-AFA6-658F17C1DE6B}"/>
              </a:ext>
            </a:extLst>
          </p:cNvPr>
          <p:cNvSpPr txBox="1"/>
          <p:nvPr/>
        </p:nvSpPr>
        <p:spPr>
          <a:xfrm>
            <a:off x="636131" y="691915"/>
            <a:ext cx="5203196"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至</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内部和系统总线的控制信号</a:t>
            </a:r>
          </a:p>
        </p:txBody>
      </p:sp>
      <p:sp>
        <p:nvSpPr>
          <p:cNvPr id="90" name="文本框 89">
            <a:extLst>
              <a:ext uri="{FF2B5EF4-FFF2-40B4-BE49-F238E27FC236}">
                <a16:creationId xmlns:a16="http://schemas.microsoft.com/office/drawing/2014/main" id="{C789F9A6-F666-469C-A527-C48FDAC34FA2}"/>
              </a:ext>
            </a:extLst>
          </p:cNvPr>
          <p:cNvSpPr txBox="1"/>
          <p:nvPr/>
        </p:nvSpPr>
        <p:spPr>
          <a:xfrm>
            <a:off x="9000043" y="2775459"/>
            <a:ext cx="1006541"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标志</a:t>
            </a:r>
          </a:p>
        </p:txBody>
      </p:sp>
      <p:sp>
        <p:nvSpPr>
          <p:cNvPr id="91" name="文本框 90">
            <a:extLst>
              <a:ext uri="{FF2B5EF4-FFF2-40B4-BE49-F238E27FC236}">
                <a16:creationId xmlns:a16="http://schemas.microsoft.com/office/drawing/2014/main" id="{9841BEA1-4D27-4013-BC1F-2DDB776D4285}"/>
              </a:ext>
            </a:extLst>
          </p:cNvPr>
          <p:cNvSpPr txBox="1"/>
          <p:nvPr/>
        </p:nvSpPr>
        <p:spPr>
          <a:xfrm>
            <a:off x="8971599" y="3159941"/>
            <a:ext cx="1006541"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CLK</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97" name="直接箭头连接符 96">
            <a:extLst>
              <a:ext uri="{FF2B5EF4-FFF2-40B4-BE49-F238E27FC236}">
                <a16:creationId xmlns:a16="http://schemas.microsoft.com/office/drawing/2014/main" id="{7B560CED-B920-4527-A84A-A7A245E70446}"/>
              </a:ext>
            </a:extLst>
          </p:cNvPr>
          <p:cNvCxnSpPr>
            <a:cxnSpLocks/>
          </p:cNvCxnSpPr>
          <p:nvPr/>
        </p:nvCxnSpPr>
        <p:spPr>
          <a:xfrm rot="5400000">
            <a:off x="8804583" y="2710029"/>
            <a:ext cx="1" cy="612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85B924F7-2677-4D8B-9EBD-12B8089F2C6C}"/>
              </a:ext>
            </a:extLst>
          </p:cNvPr>
          <p:cNvCxnSpPr>
            <a:cxnSpLocks/>
          </p:cNvCxnSpPr>
          <p:nvPr/>
        </p:nvCxnSpPr>
        <p:spPr>
          <a:xfrm rot="5400000">
            <a:off x="8817432" y="3063260"/>
            <a:ext cx="1" cy="612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63F47534-0C02-40A1-B3AF-5812CA186F02}"/>
              </a:ext>
            </a:extLst>
          </p:cNvPr>
          <p:cNvCxnSpPr>
            <a:cxnSpLocks/>
          </p:cNvCxnSpPr>
          <p:nvPr/>
        </p:nvCxnSpPr>
        <p:spPr>
          <a:xfrm flipH="1" flipV="1">
            <a:off x="4755413" y="4127053"/>
            <a:ext cx="1" cy="468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07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500"/>
                                        <p:tgtEl>
                                          <p:spTgt spid="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fade">
                                      <p:cBhvr>
                                        <p:cTn id="81" dur="500"/>
                                        <p:tgtEl>
                                          <p:spTgt spid="91"/>
                                        </p:tgtEl>
                                      </p:cBhvr>
                                    </p:animEffect>
                                  </p:childTnLst>
                                </p:cTn>
                              </p:par>
                              <p:par>
                                <p:cTn id="82" presetID="10" presetClass="entr" presetSubtype="0" fill="hold" nodeType="withEffect">
                                  <p:stCondLst>
                                    <p:cond delay="0"/>
                                  </p:stCondLst>
                                  <p:childTnLst>
                                    <p:set>
                                      <p:cBhvr>
                                        <p:cTn id="83" dur="1" fill="hold">
                                          <p:stCondLst>
                                            <p:cond delay="0"/>
                                          </p:stCondLst>
                                        </p:cTn>
                                        <p:tgtEl>
                                          <p:spTgt spid="97"/>
                                        </p:tgtEl>
                                        <p:attrNameLst>
                                          <p:attrName>style.visibility</p:attrName>
                                        </p:attrNameLst>
                                      </p:cBhvr>
                                      <p:to>
                                        <p:strVal val="visible"/>
                                      </p:to>
                                    </p:set>
                                    <p:animEffect transition="in" filter="fade">
                                      <p:cBhvr>
                                        <p:cTn id="84" dur="500"/>
                                        <p:tgtEl>
                                          <p:spTgt spid="97"/>
                                        </p:tgtEl>
                                      </p:cBhvr>
                                    </p:animEffect>
                                  </p:childTnLst>
                                </p:cTn>
                              </p:par>
                              <p:par>
                                <p:cTn id="85" presetID="10" presetClass="entr" presetSubtype="0" fill="hold"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wipe(up)">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up)">
                                      <p:cBhvr>
                                        <p:cTn id="102" dur="500"/>
                                        <p:tgtEl>
                                          <p:spTgt spid="7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wipe(up)">
                                      <p:cBhvr>
                                        <p:cTn id="107" dur="500"/>
                                        <p:tgtEl>
                                          <p:spTgt spid="7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right)">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99"/>
                                        </p:tgtEl>
                                        <p:attrNameLst>
                                          <p:attrName>style.visibility</p:attrName>
                                        </p:attrNameLst>
                                      </p:cBhvr>
                                      <p:to>
                                        <p:strVal val="visible"/>
                                      </p:to>
                                    </p:set>
                                    <p:animEffect transition="in" filter="wipe(down)">
                                      <p:cBhvr>
                                        <p:cTn id="117" dur="500"/>
                                        <p:tgtEl>
                                          <p:spTgt spid="9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wipe(left)">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down)">
                                      <p:cBhvr>
                                        <p:cTn id="132" dur="500"/>
                                        <p:tgtEl>
                                          <p:spTgt spid="79"/>
                                        </p:tgtEl>
                                      </p:cBhvr>
                                    </p:animEffect>
                                  </p:childTnLst>
                                </p:cTn>
                              </p:par>
                            </p:childTnLst>
                          </p:cTn>
                        </p:par>
                        <p:par>
                          <p:cTn id="133" fill="hold">
                            <p:stCondLst>
                              <p:cond delay="500"/>
                            </p:stCondLst>
                            <p:childTnLst>
                              <p:par>
                                <p:cTn id="134" presetID="10" presetClass="entr" presetSubtype="0" fill="hold" grpId="0" nodeType="after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fade">
                                      <p:cBhvr>
                                        <p:cTn id="13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6" grpId="0" animBg="1"/>
      <p:bldP spid="48" grpId="0" animBg="1"/>
      <p:bldP spid="49" grpId="0" animBg="1"/>
      <p:bldP spid="50" grpId="0" animBg="1"/>
      <p:bldP spid="51" grpId="0" animBg="1"/>
      <p:bldP spid="69" grpId="0" animBg="1"/>
      <p:bldP spid="82" grpId="0"/>
      <p:bldP spid="83" grpId="0"/>
      <p:bldP spid="84" grpId="0" animBg="1"/>
      <p:bldP spid="85" grpId="0" animBg="1"/>
      <p:bldP spid="86" grpId="0" animBg="1"/>
      <p:bldP spid="87" grpId="0" animBg="1"/>
      <p:bldP spid="88" grpId="0" animBg="1"/>
      <p:bldP spid="89" grpId="0"/>
      <p:bldP spid="90" grpId="0"/>
      <p:bldP spid="9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控制存储器</a:t>
            </a:r>
          </a:p>
        </p:txBody>
      </p:sp>
      <p:graphicFrame>
        <p:nvGraphicFramePr>
          <p:cNvPr id="3" name="表格 3">
            <a:extLst>
              <a:ext uri="{FF2B5EF4-FFF2-40B4-BE49-F238E27FC236}">
                <a16:creationId xmlns:a16="http://schemas.microsoft.com/office/drawing/2014/main" id="{E8F64251-E65D-471E-8DAF-642D00C87A66}"/>
              </a:ext>
            </a:extLst>
          </p:cNvPr>
          <p:cNvGraphicFramePr>
            <a:graphicFrameLocks noGrp="1"/>
          </p:cNvGraphicFramePr>
          <p:nvPr>
            <p:extLst>
              <p:ext uri="{D42A27DB-BD31-4B8C-83A1-F6EECF244321}">
                <p14:modId xmlns:p14="http://schemas.microsoft.com/office/powerpoint/2010/main" val="4293972071"/>
              </p:ext>
            </p:extLst>
          </p:nvPr>
        </p:nvGraphicFramePr>
        <p:xfrm>
          <a:off x="0" y="1158240"/>
          <a:ext cx="4953000" cy="4876800"/>
        </p:xfrm>
        <a:graphic>
          <a:graphicData uri="http://schemas.openxmlformats.org/drawingml/2006/table">
            <a:tbl>
              <a:tblPr>
                <a:tableStyleId>{5940675A-B579-460E-94D1-54222C63F5DA}</a:tableStyleId>
              </a:tblPr>
              <a:tblGrid>
                <a:gridCol w="1028699">
                  <a:extLst>
                    <a:ext uri="{9D8B030D-6E8A-4147-A177-3AD203B41FA5}">
                      <a16:colId xmlns:a16="http://schemas.microsoft.com/office/drawing/2014/main" val="3434560712"/>
                    </a:ext>
                  </a:extLst>
                </a:gridCol>
                <a:gridCol w="2273301">
                  <a:extLst>
                    <a:ext uri="{9D8B030D-6E8A-4147-A177-3AD203B41FA5}">
                      <a16:colId xmlns:a16="http://schemas.microsoft.com/office/drawing/2014/main" val="302697882"/>
                    </a:ext>
                  </a:extLst>
                </a:gridCol>
                <a:gridCol w="1651000">
                  <a:extLst>
                    <a:ext uri="{9D8B030D-6E8A-4147-A177-3AD203B41FA5}">
                      <a16:colId xmlns:a16="http://schemas.microsoft.com/office/drawing/2014/main" val="3435728674"/>
                    </a:ext>
                  </a:extLst>
                </a:gridCol>
              </a:tblGrid>
              <a:tr h="370840">
                <a:tc>
                  <a:txBody>
                    <a:bodyPr/>
                    <a:lstStyle/>
                    <a:p>
                      <a:pPr algn="r"/>
                      <a:r>
                        <a:rPr lang="en-US" altLang="zh-CN" sz="2600" dirty="0">
                          <a:latin typeface="微软雅黑" panose="020B0503020204020204" pitchFamily="34" charset="-122"/>
                          <a:ea typeface="微软雅黑" panose="020B0503020204020204" pitchFamily="34" charset="-122"/>
                        </a:rPr>
                        <a:t>M</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342246"/>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M+1</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955537"/>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M+2</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44235"/>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P</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702055"/>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P+1</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603939"/>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P+2</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390777"/>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K</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639773"/>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K+1</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636931"/>
                  </a:ext>
                </a:extLst>
              </a:tr>
              <a:tr h="370840">
                <a:tc>
                  <a:txBody>
                    <a:bodyPr/>
                    <a:lstStyle/>
                    <a:p>
                      <a:pPr algn="r"/>
                      <a:r>
                        <a:rPr lang="en-US" altLang="zh-CN" sz="2600" dirty="0">
                          <a:latin typeface="微软雅黑" panose="020B0503020204020204" pitchFamily="34" charset="-122"/>
                          <a:ea typeface="微软雅黑" panose="020B0503020204020204" pitchFamily="34" charset="-122"/>
                        </a:rPr>
                        <a:t>K+2</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184294"/>
                  </a:ext>
                </a:extLst>
              </a:tr>
              <a:tr h="370840">
                <a:tc>
                  <a:txBody>
                    <a:bodyPr/>
                    <a:lstStyle/>
                    <a:p>
                      <a:pPr algn="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2600" dirty="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2667563"/>
                  </a:ext>
                </a:extLst>
              </a:tr>
            </a:tbl>
          </a:graphicData>
        </a:graphic>
      </p:graphicFrame>
      <p:sp>
        <p:nvSpPr>
          <p:cNvPr id="34" name="左大括号 33">
            <a:extLst>
              <a:ext uri="{FF2B5EF4-FFF2-40B4-BE49-F238E27FC236}">
                <a16:creationId xmlns:a16="http://schemas.microsoft.com/office/drawing/2014/main" id="{CADA5E04-B47F-4670-860E-CEA5D1A6F984}"/>
              </a:ext>
            </a:extLst>
          </p:cNvPr>
          <p:cNvSpPr/>
          <p:nvPr/>
        </p:nvSpPr>
        <p:spPr>
          <a:xfrm flipH="1">
            <a:off x="5054600" y="1158240"/>
            <a:ext cx="411744" cy="1457960"/>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43BF0FE-1BA7-4A58-AB48-C2F55683958D}"/>
              </a:ext>
            </a:extLst>
          </p:cNvPr>
          <p:cNvSpPr txBox="1"/>
          <p:nvPr/>
        </p:nvSpPr>
        <p:spPr>
          <a:xfrm>
            <a:off x="5567943" y="1640998"/>
            <a:ext cx="2712455"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取指周期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微程序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左大括号 35">
            <a:extLst>
              <a:ext uri="{FF2B5EF4-FFF2-40B4-BE49-F238E27FC236}">
                <a16:creationId xmlns:a16="http://schemas.microsoft.com/office/drawing/2014/main" id="{7852248E-DB4C-40C4-A2F8-28E670BD2928}"/>
              </a:ext>
            </a:extLst>
          </p:cNvPr>
          <p:cNvSpPr/>
          <p:nvPr/>
        </p:nvSpPr>
        <p:spPr>
          <a:xfrm flipH="1">
            <a:off x="5054600" y="2684522"/>
            <a:ext cx="411744" cy="1404000"/>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22256B02-82AD-48C0-8122-227D9B1DC202}"/>
              </a:ext>
            </a:extLst>
          </p:cNvPr>
          <p:cNvSpPr txBox="1"/>
          <p:nvPr/>
        </p:nvSpPr>
        <p:spPr>
          <a:xfrm>
            <a:off x="5567942" y="3167280"/>
            <a:ext cx="3703057"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对应 </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LDA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操作的微程序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9" name="左大括号 38">
            <a:extLst>
              <a:ext uri="{FF2B5EF4-FFF2-40B4-BE49-F238E27FC236}">
                <a16:creationId xmlns:a16="http://schemas.microsoft.com/office/drawing/2014/main" id="{ED3E2FD7-3EE2-4C46-802E-794253EF6ACF}"/>
              </a:ext>
            </a:extLst>
          </p:cNvPr>
          <p:cNvSpPr/>
          <p:nvPr/>
        </p:nvSpPr>
        <p:spPr>
          <a:xfrm flipH="1">
            <a:off x="5054600" y="4134604"/>
            <a:ext cx="411744" cy="1404000"/>
          </a:xfrm>
          <a:prstGeom prst="leftBrace">
            <a:avLst>
              <a:gd name="adj1" fmla="val 3055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BB4ED6C-8E0F-4A19-B038-709F114995DD}"/>
              </a:ext>
            </a:extLst>
          </p:cNvPr>
          <p:cNvSpPr txBox="1"/>
          <p:nvPr/>
        </p:nvSpPr>
        <p:spPr>
          <a:xfrm>
            <a:off x="5567943" y="4617362"/>
            <a:ext cx="3703056" cy="492443"/>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对应 </a:t>
            </a:r>
            <a:r>
              <a:rPr kumimoji="0" lang="en-US" altLang="zh-CN"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STA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操作的微程序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1" name="对话气泡: 圆角矩形 40">
            <a:extLst>
              <a:ext uri="{FF2B5EF4-FFF2-40B4-BE49-F238E27FC236}">
                <a16:creationId xmlns:a16="http://schemas.microsoft.com/office/drawing/2014/main" id="{A02247E7-506B-4244-AB3D-5B4F83E269E8}"/>
              </a:ext>
            </a:extLst>
          </p:cNvPr>
          <p:cNvSpPr/>
          <p:nvPr/>
        </p:nvSpPr>
        <p:spPr>
          <a:xfrm>
            <a:off x="8750970" y="488066"/>
            <a:ext cx="3275930" cy="1622005"/>
          </a:xfrm>
          <a:prstGeom prst="wedgeRoundRectCallout">
            <a:avLst>
              <a:gd name="adj1" fmla="val -67563"/>
              <a:gd name="adj2" fmla="val 33973"/>
              <a:gd name="adj3" fmla="val 16667"/>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B050"/>
                </a:solidFill>
                <a:latin typeface="微软雅黑" panose="020B0503020204020204" pitchFamily="34" charset="-122"/>
                <a:ea typeface="微软雅黑" panose="020B0503020204020204" pitchFamily="34" charset="-122"/>
              </a:rPr>
              <a:t>默认是公共的，故如果某指令系统有</a:t>
            </a:r>
            <a:r>
              <a:rPr lang="en-US" altLang="zh-CN" sz="2400" dirty="0">
                <a:solidFill>
                  <a:srgbClr val="00B050"/>
                </a:solidFill>
                <a:latin typeface="微软雅黑" panose="020B0503020204020204" pitchFamily="34" charset="-122"/>
                <a:ea typeface="微软雅黑" panose="020B0503020204020204" pitchFamily="34" charset="-122"/>
              </a:rPr>
              <a:t>n</a:t>
            </a:r>
            <a:r>
              <a:rPr lang="zh-CN" altLang="en-US" sz="2400" dirty="0">
                <a:solidFill>
                  <a:srgbClr val="00B050"/>
                </a:solidFill>
                <a:latin typeface="微软雅黑" panose="020B0503020204020204" pitchFamily="34" charset="-122"/>
                <a:ea typeface="微软雅黑" panose="020B0503020204020204" pitchFamily="34" charset="-122"/>
              </a:rPr>
              <a:t>条指令，则</a:t>
            </a:r>
            <a:r>
              <a:rPr lang="en-US" altLang="zh-CN" sz="2400" dirty="0">
                <a:solidFill>
                  <a:srgbClr val="00B050"/>
                </a:solidFill>
                <a:latin typeface="微软雅黑" panose="020B0503020204020204" pitchFamily="34" charset="-122"/>
                <a:ea typeface="微软雅黑" panose="020B0503020204020204" pitchFamily="34" charset="-122"/>
              </a:rPr>
              <a:t>CM</a:t>
            </a:r>
            <a:r>
              <a:rPr lang="zh-CN" altLang="en-US" sz="2400" dirty="0">
                <a:solidFill>
                  <a:srgbClr val="00B050"/>
                </a:solidFill>
                <a:latin typeface="微软雅黑" panose="020B0503020204020204" pitchFamily="34" charset="-122"/>
                <a:ea typeface="微软雅黑" panose="020B0503020204020204" pitchFamily="34" charset="-122"/>
              </a:rPr>
              <a:t>中微程序的个数至少是</a:t>
            </a:r>
            <a:r>
              <a:rPr lang="en-US" altLang="zh-CN" sz="2400" dirty="0">
                <a:solidFill>
                  <a:srgbClr val="00B050"/>
                </a:solidFill>
                <a:latin typeface="微软雅黑" panose="020B0503020204020204" pitchFamily="34" charset="-122"/>
                <a:ea typeface="微软雅黑" panose="020B0503020204020204" pitchFamily="34" charset="-122"/>
              </a:rPr>
              <a:t>n+1</a:t>
            </a:r>
            <a:r>
              <a:rPr lang="zh-CN" altLang="en-US" sz="2400" dirty="0">
                <a:solidFill>
                  <a:srgbClr val="00B050"/>
                </a:solidFill>
                <a:latin typeface="微软雅黑" panose="020B0503020204020204" pitchFamily="34" charset="-122"/>
                <a:ea typeface="微软雅黑" panose="020B0503020204020204" pitchFamily="34" charset="-122"/>
              </a:rPr>
              <a:t>个</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434EF6A0-4B6E-406E-B4A6-39C8D73520AB}"/>
              </a:ext>
            </a:extLst>
          </p:cNvPr>
          <p:cNvSpPr txBox="1"/>
          <p:nvPr/>
        </p:nvSpPr>
        <p:spPr>
          <a:xfrm>
            <a:off x="3536949" y="1158240"/>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EB344EF3-0082-4A1B-A991-71B5F7C49093}"/>
              </a:ext>
            </a:extLst>
          </p:cNvPr>
          <p:cNvSpPr txBox="1"/>
          <p:nvPr/>
        </p:nvSpPr>
        <p:spPr>
          <a:xfrm>
            <a:off x="3536949" y="1645825"/>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M+2</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文本框 46">
            <a:extLst>
              <a:ext uri="{FF2B5EF4-FFF2-40B4-BE49-F238E27FC236}">
                <a16:creationId xmlns:a16="http://schemas.microsoft.com/office/drawing/2014/main" id="{A5A98F2E-6DBA-4ADE-A627-6DCD4CCD7CF8}"/>
              </a:ext>
            </a:extLst>
          </p:cNvPr>
          <p:cNvSpPr txBox="1"/>
          <p:nvPr/>
        </p:nvSpPr>
        <p:spPr>
          <a:xfrm>
            <a:off x="3536949" y="2620995"/>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51">
            <a:extLst>
              <a:ext uri="{FF2B5EF4-FFF2-40B4-BE49-F238E27FC236}">
                <a16:creationId xmlns:a16="http://schemas.microsoft.com/office/drawing/2014/main" id="{2D4B5E41-DD7B-44FA-AF10-FC4F6C6F5A08}"/>
              </a:ext>
            </a:extLst>
          </p:cNvPr>
          <p:cNvSpPr txBox="1"/>
          <p:nvPr/>
        </p:nvSpPr>
        <p:spPr>
          <a:xfrm>
            <a:off x="3536949" y="3108580"/>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P</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600" dirty="0">
                <a:solidFill>
                  <a:prstClr val="black"/>
                </a:solidFill>
                <a:latin typeface="微软雅黑" panose="020B0503020204020204" pitchFamily="34" charset="-122"/>
                <a:ea typeface="微软雅黑" panose="020B0503020204020204" pitchFamily="34" charset="-122"/>
              </a:rPr>
              <a:t>2</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57470E29-D2C6-41EB-BD05-7797BDE7EC74}"/>
              </a:ext>
            </a:extLst>
          </p:cNvPr>
          <p:cNvSpPr txBox="1"/>
          <p:nvPr/>
        </p:nvSpPr>
        <p:spPr>
          <a:xfrm>
            <a:off x="3536949" y="3596165"/>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ECF786FB-1E5D-4ECD-AF63-62953B2D61FC}"/>
              </a:ext>
            </a:extLst>
          </p:cNvPr>
          <p:cNvSpPr txBox="1"/>
          <p:nvPr/>
        </p:nvSpPr>
        <p:spPr>
          <a:xfrm>
            <a:off x="3536949" y="4083750"/>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K</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文本框 54">
            <a:extLst>
              <a:ext uri="{FF2B5EF4-FFF2-40B4-BE49-F238E27FC236}">
                <a16:creationId xmlns:a16="http://schemas.microsoft.com/office/drawing/2014/main" id="{AC63B36B-87C1-42CC-A9B9-2491457EF2BC}"/>
              </a:ext>
            </a:extLst>
          </p:cNvPr>
          <p:cNvSpPr txBox="1"/>
          <p:nvPr/>
        </p:nvSpPr>
        <p:spPr>
          <a:xfrm>
            <a:off x="3536949" y="4571335"/>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dirty="0">
                <a:solidFill>
                  <a:prstClr val="black"/>
                </a:solidFill>
                <a:latin typeface="微软雅黑" panose="020B0503020204020204" pitchFamily="34" charset="-122"/>
                <a:ea typeface="微软雅黑" panose="020B0503020204020204" pitchFamily="34" charset="-122"/>
              </a:rPr>
              <a:t>K</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EBF0BCCC-6D10-4376-B59A-0A32C60DFDDE}"/>
              </a:ext>
            </a:extLst>
          </p:cNvPr>
          <p:cNvSpPr txBox="1"/>
          <p:nvPr/>
        </p:nvSpPr>
        <p:spPr>
          <a:xfrm>
            <a:off x="3536949" y="5058916"/>
            <a:ext cx="1079500"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339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p:bldP spid="47" grpId="0"/>
      <p:bldP spid="52" grpId="0"/>
      <p:bldP spid="53" grpId="0"/>
      <p:bldP spid="54" grpId="0"/>
      <p:bldP spid="55"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微指令的格式</a:t>
            </a:r>
          </a:p>
        </p:txBody>
      </p:sp>
      <p:sp>
        <p:nvSpPr>
          <p:cNvPr id="19" name="文本框 18">
            <a:extLst>
              <a:ext uri="{FF2B5EF4-FFF2-40B4-BE49-F238E27FC236}">
                <a16:creationId xmlns:a16="http://schemas.microsoft.com/office/drawing/2014/main" id="{EF5C90B7-AD4C-4643-8037-DF38F00FDDE3}"/>
              </a:ext>
            </a:extLst>
          </p:cNvPr>
          <p:cNvSpPr txBox="1"/>
          <p:nvPr/>
        </p:nvSpPr>
        <p:spPr>
          <a:xfrm>
            <a:off x="381001" y="501809"/>
            <a:ext cx="2717799"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水平型微指令</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25D49C6-DFC3-4355-8663-A9894AB205AD}"/>
              </a:ext>
            </a:extLst>
          </p:cNvPr>
          <p:cNvSpPr txBox="1"/>
          <p:nvPr/>
        </p:nvSpPr>
        <p:spPr>
          <a:xfrm>
            <a:off x="381001" y="2742269"/>
            <a:ext cx="2717799"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2</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垂直型微指令</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0541D61-EFDE-4505-B6E2-9F5426C53CD3}"/>
              </a:ext>
            </a:extLst>
          </p:cNvPr>
          <p:cNvSpPr txBox="1"/>
          <p:nvPr/>
        </p:nvSpPr>
        <p:spPr>
          <a:xfrm>
            <a:off x="381001" y="5339512"/>
            <a:ext cx="2717799"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3</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混合型微指令</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141FD5F-043C-47D8-80A3-E9A90CCF8C18}"/>
              </a:ext>
            </a:extLst>
          </p:cNvPr>
          <p:cNvSpPr txBox="1"/>
          <p:nvPr/>
        </p:nvSpPr>
        <p:spPr>
          <a:xfrm>
            <a:off x="3035301" y="501809"/>
            <a:ext cx="4876799"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rPr>
              <a:t>一次能定义并执行多个并行操作</a:t>
            </a:r>
            <a:endParaRPr kumimoji="0" lang="en-US" altLang="zh-CN"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C8507DB-622F-4822-B710-9DF1BAA24D52}"/>
              </a:ext>
            </a:extLst>
          </p:cNvPr>
          <p:cNvSpPr txBox="1"/>
          <p:nvPr/>
        </p:nvSpPr>
        <p:spPr>
          <a:xfrm>
            <a:off x="3035300" y="2742269"/>
            <a:ext cx="890270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rPr>
              <a:t>由微操作码字段规定微指令的功能，类似机器指令操作码</a:t>
            </a:r>
            <a:endParaRPr kumimoji="0" lang="en-US" altLang="zh-CN"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B26E9FB-952D-431D-AD51-CC2F57B941E7}"/>
              </a:ext>
            </a:extLst>
          </p:cNvPr>
          <p:cNvSpPr txBox="1"/>
          <p:nvPr/>
        </p:nvSpPr>
        <p:spPr>
          <a:xfrm>
            <a:off x="3035300" y="5339512"/>
            <a:ext cx="8648700" cy="122193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rPr>
              <a:t>在垂直型的基础上增加一些不太复杂的并行操作。</a:t>
            </a:r>
            <a:endParaRPr kumimoji="0" lang="en-US" altLang="zh-CN"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rPr>
              <a:t>微指令较短，仍便于编写；微程序也不长，执行速度加快。</a:t>
            </a:r>
            <a:endParaRPr kumimoji="0" lang="en-US" altLang="zh-CN" sz="2600" b="0"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97C1193D-4D71-42F4-92AA-EB5F639EA478}"/>
              </a:ext>
            </a:extLst>
          </p:cNvPr>
          <p:cNvSpPr txBox="1"/>
          <p:nvPr/>
        </p:nvSpPr>
        <p:spPr>
          <a:xfrm>
            <a:off x="7172330" y="1247174"/>
            <a:ext cx="4765670" cy="1135054"/>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优点：微程序短，执行速度快</a:t>
            </a:r>
            <a:endParaRPr kumimoji="0" lang="en-US" altLang="zh-CN"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缺点：微指令长，编写微程序麻烦</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FA57214F-ABAF-4F01-AEE0-CB9980E66A6A}"/>
              </a:ext>
            </a:extLst>
          </p:cNvPr>
          <p:cNvSpPr txBox="1"/>
          <p:nvPr/>
        </p:nvSpPr>
        <p:spPr>
          <a:xfrm>
            <a:off x="8478834" y="3566947"/>
            <a:ext cx="3459165" cy="1569660"/>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kumimoji="0" lang="zh-CN" altLang="en-US"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优点：微指令短、简单、规整，便于编写微程序</a:t>
            </a:r>
            <a:endParaRPr kumimoji="0" lang="en-US" altLang="zh-CN"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spcBef>
                <a:spcPts val="0"/>
              </a:spcBef>
              <a:spcAft>
                <a:spcPts val="0"/>
              </a:spcAft>
              <a:buClrTx/>
              <a:buSzTx/>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缺点：微程序长，执行速度慢，工作效率低</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C4031F-A0B8-4B71-9985-B6FDC23F510F}"/>
              </a:ext>
            </a:extLst>
          </p:cNvPr>
          <p:cNvPicPr>
            <a:picLocks noChangeAspect="1"/>
          </p:cNvPicPr>
          <p:nvPr/>
        </p:nvPicPr>
        <p:blipFill>
          <a:blip r:embed="rId3"/>
          <a:stretch>
            <a:fillRect/>
          </a:stretch>
        </p:blipFill>
        <p:spPr>
          <a:xfrm>
            <a:off x="518889" y="1289557"/>
            <a:ext cx="5577112" cy="1305139"/>
          </a:xfrm>
          <a:prstGeom prst="rect">
            <a:avLst/>
          </a:prstGeom>
        </p:spPr>
      </p:pic>
      <p:pic>
        <p:nvPicPr>
          <p:cNvPr id="6" name="图片 5">
            <a:extLst>
              <a:ext uri="{FF2B5EF4-FFF2-40B4-BE49-F238E27FC236}">
                <a16:creationId xmlns:a16="http://schemas.microsoft.com/office/drawing/2014/main" id="{697EDA7D-9A82-4AF2-9A3D-B766D1E5D77B}"/>
              </a:ext>
            </a:extLst>
          </p:cNvPr>
          <p:cNvPicPr>
            <a:picLocks noChangeAspect="1"/>
          </p:cNvPicPr>
          <p:nvPr/>
        </p:nvPicPr>
        <p:blipFill>
          <a:blip r:embed="rId4"/>
          <a:stretch>
            <a:fillRect/>
          </a:stretch>
        </p:blipFill>
        <p:spPr>
          <a:xfrm>
            <a:off x="381001" y="3511615"/>
            <a:ext cx="7758589" cy="1312992"/>
          </a:xfrm>
          <a:prstGeom prst="rect">
            <a:avLst/>
          </a:prstGeom>
        </p:spPr>
      </p:pic>
    </p:spTree>
    <p:extLst>
      <p:ext uri="{BB962C8B-B14F-4D97-AF65-F5344CB8AC3E}">
        <p14:creationId xmlns:p14="http://schemas.microsoft.com/office/powerpoint/2010/main" val="41555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500"/>
                                        <p:tgtEl>
                                          <p:spTgt spid="2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1" end="1"/>
                                            </p:txEl>
                                          </p:spTgt>
                                        </p:tgtEl>
                                        <p:attrNameLst>
                                          <p:attrName>style.visibility</p:attrName>
                                        </p:attrNameLst>
                                      </p:cBhvr>
                                      <p:to>
                                        <p:strVal val="visible"/>
                                      </p:to>
                                    </p:set>
                                    <p:animEffect transition="in" filter="fade">
                                      <p:cBhvr>
                                        <p:cTn id="32" dur="500"/>
                                        <p:tgtEl>
                                          <p:spTgt spid="2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xEl>
                                              <p:pRg st="1" end="1"/>
                                            </p:txEl>
                                          </p:spTgt>
                                        </p:tgtEl>
                                        <p:attrNameLst>
                                          <p:attrName>style.visibility</p:attrName>
                                        </p:attrNameLst>
                                      </p:cBhvr>
                                      <p:to>
                                        <p:strVal val="visible"/>
                                      </p:to>
                                    </p:set>
                                    <p:animEffect transition="in" filter="fade">
                                      <p:cBhvr>
                                        <p:cTn id="42" dur="500"/>
                                        <p:tgtEl>
                                          <p:spTgt spid="2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微指令的编码方式</a:t>
            </a:r>
          </a:p>
        </p:txBody>
      </p:sp>
      <p:sp>
        <p:nvSpPr>
          <p:cNvPr id="19" name="文本框 18">
            <a:extLst>
              <a:ext uri="{FF2B5EF4-FFF2-40B4-BE49-F238E27FC236}">
                <a16:creationId xmlns:a16="http://schemas.microsoft.com/office/drawing/2014/main" id="{EF5C90B7-AD4C-4643-8037-DF38F00FDDE3}"/>
              </a:ext>
            </a:extLst>
          </p:cNvPr>
          <p:cNvSpPr txBox="1"/>
          <p:nvPr/>
        </p:nvSpPr>
        <p:spPr>
          <a:xfrm>
            <a:off x="381001" y="501809"/>
            <a:ext cx="476567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直接表示法</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97C1193D-4D71-42F4-92AA-EB5F639EA478}"/>
              </a:ext>
            </a:extLst>
          </p:cNvPr>
          <p:cNvSpPr txBox="1"/>
          <p:nvPr/>
        </p:nvSpPr>
        <p:spPr>
          <a:xfrm>
            <a:off x="734788" y="1123582"/>
            <a:ext cx="10987311" cy="122193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在微指令的操作控制字段中，</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每一位代表一个微操作命令</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某位为</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1</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，表示该控制信号有效</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521E1EB-7DB1-47B6-9E3D-E79F083D2EBA}"/>
              </a:ext>
            </a:extLst>
          </p:cNvPr>
          <p:cNvPicPr>
            <a:picLocks noChangeAspect="1"/>
          </p:cNvPicPr>
          <p:nvPr/>
        </p:nvPicPr>
        <p:blipFill>
          <a:blip r:embed="rId3"/>
          <a:stretch>
            <a:fillRect/>
          </a:stretch>
        </p:blipFill>
        <p:spPr>
          <a:xfrm>
            <a:off x="911564" y="2449356"/>
            <a:ext cx="9223375" cy="2510362"/>
          </a:xfrm>
          <a:prstGeom prst="rect">
            <a:avLst/>
          </a:prstGeom>
        </p:spPr>
      </p:pic>
      <p:sp>
        <p:nvSpPr>
          <p:cNvPr id="5" name="矩形 4">
            <a:extLst>
              <a:ext uri="{FF2B5EF4-FFF2-40B4-BE49-F238E27FC236}">
                <a16:creationId xmlns:a16="http://schemas.microsoft.com/office/drawing/2014/main" id="{426508C9-59B5-44ED-80D5-3758FBAF2B6C}"/>
              </a:ext>
            </a:extLst>
          </p:cNvPr>
          <p:cNvSpPr/>
          <p:nvPr/>
        </p:nvSpPr>
        <p:spPr>
          <a:xfrm>
            <a:off x="1002276" y="3505200"/>
            <a:ext cx="495300" cy="7747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5796567-278B-47D0-87EF-D1678AA279E8}"/>
              </a:ext>
            </a:extLst>
          </p:cNvPr>
          <p:cNvSpPr/>
          <p:nvPr/>
        </p:nvSpPr>
        <p:spPr>
          <a:xfrm>
            <a:off x="6157569" y="3517900"/>
            <a:ext cx="495300" cy="7747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8BB5B8E-C1C6-43F7-B9E5-CF7A7465AB9F}"/>
              </a:ext>
            </a:extLst>
          </p:cNvPr>
          <p:cNvSpPr txBox="1"/>
          <p:nvPr/>
        </p:nvSpPr>
        <p:spPr>
          <a:xfrm>
            <a:off x="260007" y="2573489"/>
            <a:ext cx="1979837"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PC)</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a:t>
            </a:r>
            <a:endParaRPr lang="zh-CN" altLang="en-US" dirty="0"/>
          </a:p>
        </p:txBody>
      </p:sp>
      <p:sp>
        <p:nvSpPr>
          <p:cNvPr id="28" name="文本框 27">
            <a:extLst>
              <a:ext uri="{FF2B5EF4-FFF2-40B4-BE49-F238E27FC236}">
                <a16:creationId xmlns:a16="http://schemas.microsoft.com/office/drawing/2014/main" id="{E931EA46-BF8F-4BD6-92B0-EA2F1D182758}"/>
              </a:ext>
            </a:extLst>
          </p:cNvPr>
          <p:cNvSpPr txBox="1"/>
          <p:nvPr/>
        </p:nvSpPr>
        <p:spPr>
          <a:xfrm>
            <a:off x="5955050" y="2491185"/>
            <a:ext cx="98991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1</a:t>
            </a:r>
            <a:r>
              <a:rPr lang="en-US" altLang="zh-CN" sz="26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R</a:t>
            </a:r>
            <a:endParaRPr lang="zh-CN" altLang="en-US" dirty="0"/>
          </a:p>
        </p:txBody>
      </p:sp>
      <p:sp>
        <p:nvSpPr>
          <p:cNvPr id="29" name="文本框 28">
            <a:extLst>
              <a:ext uri="{FF2B5EF4-FFF2-40B4-BE49-F238E27FC236}">
                <a16:creationId xmlns:a16="http://schemas.microsoft.com/office/drawing/2014/main" id="{79A05222-46AD-4275-AF4B-ABA4769543C0}"/>
              </a:ext>
            </a:extLst>
          </p:cNvPr>
          <p:cNvSpPr txBox="1"/>
          <p:nvPr/>
        </p:nvSpPr>
        <p:spPr>
          <a:xfrm>
            <a:off x="108834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1</a:t>
            </a:r>
            <a:endParaRPr lang="zh-CN" altLang="en-US" dirty="0"/>
          </a:p>
        </p:txBody>
      </p:sp>
      <p:sp>
        <p:nvSpPr>
          <p:cNvPr id="30" name="文本框 29">
            <a:extLst>
              <a:ext uri="{FF2B5EF4-FFF2-40B4-BE49-F238E27FC236}">
                <a16:creationId xmlns:a16="http://schemas.microsoft.com/office/drawing/2014/main" id="{B7C2D226-78EB-49E4-BF77-2B516A11D3F3}"/>
              </a:ext>
            </a:extLst>
          </p:cNvPr>
          <p:cNvSpPr txBox="1"/>
          <p:nvPr/>
        </p:nvSpPr>
        <p:spPr>
          <a:xfrm>
            <a:off x="6243634"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1</a:t>
            </a:r>
            <a:endParaRPr lang="zh-CN" altLang="en-US" dirty="0"/>
          </a:p>
        </p:txBody>
      </p:sp>
      <p:sp>
        <p:nvSpPr>
          <p:cNvPr id="31" name="文本框 30">
            <a:extLst>
              <a:ext uri="{FF2B5EF4-FFF2-40B4-BE49-F238E27FC236}">
                <a16:creationId xmlns:a16="http://schemas.microsoft.com/office/drawing/2014/main" id="{E1CCF118-0C5A-4F41-9096-21B1CD49FD56}"/>
              </a:ext>
            </a:extLst>
          </p:cNvPr>
          <p:cNvSpPr txBox="1"/>
          <p:nvPr/>
        </p:nvSpPr>
        <p:spPr>
          <a:xfrm>
            <a:off x="158364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2" name="文本框 31">
            <a:extLst>
              <a:ext uri="{FF2B5EF4-FFF2-40B4-BE49-F238E27FC236}">
                <a16:creationId xmlns:a16="http://schemas.microsoft.com/office/drawing/2014/main" id="{6C539261-E9C8-4450-B776-C99795DA6B3D}"/>
              </a:ext>
            </a:extLst>
          </p:cNvPr>
          <p:cNvSpPr txBox="1"/>
          <p:nvPr/>
        </p:nvSpPr>
        <p:spPr>
          <a:xfrm>
            <a:off x="2095935"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3" name="文本框 32">
            <a:extLst>
              <a:ext uri="{FF2B5EF4-FFF2-40B4-BE49-F238E27FC236}">
                <a16:creationId xmlns:a16="http://schemas.microsoft.com/office/drawing/2014/main" id="{2B65BE83-E33B-4784-BD81-4DB96ACCE395}"/>
              </a:ext>
            </a:extLst>
          </p:cNvPr>
          <p:cNvSpPr txBox="1"/>
          <p:nvPr/>
        </p:nvSpPr>
        <p:spPr>
          <a:xfrm>
            <a:off x="260823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4" name="文本框 33">
            <a:extLst>
              <a:ext uri="{FF2B5EF4-FFF2-40B4-BE49-F238E27FC236}">
                <a16:creationId xmlns:a16="http://schemas.microsoft.com/office/drawing/2014/main" id="{224E7928-2110-41A7-AEFE-DE59E8F17AC8}"/>
              </a:ext>
            </a:extLst>
          </p:cNvPr>
          <p:cNvSpPr txBox="1"/>
          <p:nvPr/>
        </p:nvSpPr>
        <p:spPr>
          <a:xfrm>
            <a:off x="3120525"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5" name="文本框 34">
            <a:extLst>
              <a:ext uri="{FF2B5EF4-FFF2-40B4-BE49-F238E27FC236}">
                <a16:creationId xmlns:a16="http://schemas.microsoft.com/office/drawing/2014/main" id="{C180C359-7433-4BB1-A6E4-E0FA8E4326F3}"/>
              </a:ext>
            </a:extLst>
          </p:cNvPr>
          <p:cNvSpPr txBox="1"/>
          <p:nvPr/>
        </p:nvSpPr>
        <p:spPr>
          <a:xfrm>
            <a:off x="363282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6" name="文本框 35">
            <a:extLst>
              <a:ext uri="{FF2B5EF4-FFF2-40B4-BE49-F238E27FC236}">
                <a16:creationId xmlns:a16="http://schemas.microsoft.com/office/drawing/2014/main" id="{9E23FECD-8849-45E8-B4E0-6B900B6F87C2}"/>
              </a:ext>
            </a:extLst>
          </p:cNvPr>
          <p:cNvSpPr txBox="1"/>
          <p:nvPr/>
        </p:nvSpPr>
        <p:spPr>
          <a:xfrm>
            <a:off x="4145115"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7" name="文本框 36">
            <a:extLst>
              <a:ext uri="{FF2B5EF4-FFF2-40B4-BE49-F238E27FC236}">
                <a16:creationId xmlns:a16="http://schemas.microsoft.com/office/drawing/2014/main" id="{CE9643EB-4BC5-46C2-90AB-93740BF44707}"/>
              </a:ext>
            </a:extLst>
          </p:cNvPr>
          <p:cNvSpPr txBox="1"/>
          <p:nvPr/>
        </p:nvSpPr>
        <p:spPr>
          <a:xfrm>
            <a:off x="465741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8" name="文本框 37">
            <a:extLst>
              <a:ext uri="{FF2B5EF4-FFF2-40B4-BE49-F238E27FC236}">
                <a16:creationId xmlns:a16="http://schemas.microsoft.com/office/drawing/2014/main" id="{F7A92321-F3F5-4BBF-B08A-E347B353D013}"/>
              </a:ext>
            </a:extLst>
          </p:cNvPr>
          <p:cNvSpPr txBox="1"/>
          <p:nvPr/>
        </p:nvSpPr>
        <p:spPr>
          <a:xfrm>
            <a:off x="5169705"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39" name="文本框 38">
            <a:extLst>
              <a:ext uri="{FF2B5EF4-FFF2-40B4-BE49-F238E27FC236}">
                <a16:creationId xmlns:a16="http://schemas.microsoft.com/office/drawing/2014/main" id="{B39040F6-24B8-49C1-89F6-58E9D4338C95}"/>
              </a:ext>
            </a:extLst>
          </p:cNvPr>
          <p:cNvSpPr txBox="1"/>
          <p:nvPr/>
        </p:nvSpPr>
        <p:spPr>
          <a:xfrm>
            <a:off x="5682000" y="3659028"/>
            <a:ext cx="32316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a:t>
            </a:r>
            <a:endParaRPr lang="zh-CN" altLang="en-US" dirty="0"/>
          </a:p>
        </p:txBody>
      </p:sp>
      <p:sp>
        <p:nvSpPr>
          <p:cNvPr id="40" name="文本框 39">
            <a:extLst>
              <a:ext uri="{FF2B5EF4-FFF2-40B4-BE49-F238E27FC236}">
                <a16:creationId xmlns:a16="http://schemas.microsoft.com/office/drawing/2014/main" id="{38CF4B0D-ED4D-49BE-B49D-FE5639E72C56}"/>
              </a:ext>
            </a:extLst>
          </p:cNvPr>
          <p:cNvSpPr txBox="1"/>
          <p:nvPr/>
        </p:nvSpPr>
        <p:spPr>
          <a:xfrm>
            <a:off x="407750" y="5094233"/>
            <a:ext cx="11094599" cy="1689052"/>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优点：简单、直观，执行速度快，操作并行性好。</a:t>
            </a:r>
            <a:endParaRPr kumimoji="0" lang="en-US" altLang="zh-CN" sz="24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缺点：微指令字长过长，</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个微命令就要求微指令的操作控制字段有</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位，造成控存容量极大。</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929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xEl>
                                              <p:pRg st="0" end="0"/>
                                            </p:txEl>
                                          </p:spTgt>
                                        </p:tgtEl>
                                        <p:attrNameLst>
                                          <p:attrName>style.visibility</p:attrName>
                                        </p:attrNameLst>
                                      </p:cBhvr>
                                      <p:to>
                                        <p:strVal val="visible"/>
                                      </p:to>
                                    </p:set>
                                    <p:animEffect transition="in" filter="fade">
                                      <p:cBhvr>
                                        <p:cTn id="74" dur="500"/>
                                        <p:tgtEl>
                                          <p:spTgt spid="40">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0">
                                            <p:txEl>
                                              <p:pRg st="1" end="1"/>
                                            </p:txEl>
                                          </p:spTgt>
                                        </p:tgtEl>
                                        <p:attrNameLst>
                                          <p:attrName>style.visibility</p:attrName>
                                        </p:attrNameLst>
                                      </p:cBhvr>
                                      <p:to>
                                        <p:strVal val="visible"/>
                                      </p:to>
                                    </p:set>
                                    <p:animEffect transition="in" filter="fade">
                                      <p:cBhvr>
                                        <p:cTn id="79"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animBg="1"/>
      <p:bldP spid="17" grpId="0" animBg="1"/>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5C455D-D3D5-4769-9ECC-8E387F7BC847}"/>
              </a:ext>
            </a:extLst>
          </p:cNvPr>
          <p:cNvPicPr>
            <a:picLocks noChangeAspect="1"/>
          </p:cNvPicPr>
          <p:nvPr/>
        </p:nvPicPr>
        <p:blipFill rotWithShape="1">
          <a:blip r:embed="rId3"/>
          <a:srcRect r="1156"/>
          <a:stretch/>
        </p:blipFill>
        <p:spPr>
          <a:xfrm>
            <a:off x="6507163" y="1763767"/>
            <a:ext cx="5543775" cy="3571606"/>
          </a:xfrm>
          <a:prstGeom prst="rect">
            <a:avLst/>
          </a:prstGeom>
        </p:spPr>
      </p:pic>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微指令的编码方式</a:t>
            </a:r>
          </a:p>
        </p:txBody>
      </p:sp>
      <p:sp>
        <p:nvSpPr>
          <p:cNvPr id="19" name="文本框 18">
            <a:extLst>
              <a:ext uri="{FF2B5EF4-FFF2-40B4-BE49-F238E27FC236}">
                <a16:creationId xmlns:a16="http://schemas.microsoft.com/office/drawing/2014/main" id="{EF5C90B7-AD4C-4643-8037-DF38F00FDDE3}"/>
              </a:ext>
            </a:extLst>
          </p:cNvPr>
          <p:cNvSpPr txBox="1"/>
          <p:nvPr/>
        </p:nvSpPr>
        <p:spPr>
          <a:xfrm>
            <a:off x="381001" y="501809"/>
            <a:ext cx="325182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2</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字段编码方式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97C1193D-4D71-42F4-92AA-EB5F639EA478}"/>
              </a:ext>
            </a:extLst>
          </p:cNvPr>
          <p:cNvSpPr txBox="1"/>
          <p:nvPr/>
        </p:nvSpPr>
        <p:spPr>
          <a:xfrm>
            <a:off x="734788" y="1123582"/>
            <a:ext cx="10987311"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将微指令的控制字段分成若干</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段</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zh-CN" altLang="en-US"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每段经译码后发出控制信号</a:t>
            </a:r>
            <a:endPar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D8BB5B8E-C1C6-43F7-B9E5-CF7A7465AB9F}"/>
              </a:ext>
            </a:extLst>
          </p:cNvPr>
          <p:cNvSpPr txBox="1"/>
          <p:nvPr/>
        </p:nvSpPr>
        <p:spPr>
          <a:xfrm>
            <a:off x="6640090" y="5244714"/>
            <a:ext cx="1979837"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PC)</a:t>
            </a:r>
            <a:r>
              <a:rPr kumimoji="0" lang="en-US" altLang="zh-CN" sz="2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MAR</a:t>
            </a:r>
            <a:endParaRPr lang="zh-CN" altLang="en-US" dirty="0"/>
          </a:p>
        </p:txBody>
      </p:sp>
      <p:sp>
        <p:nvSpPr>
          <p:cNvPr id="28" name="文本框 27">
            <a:extLst>
              <a:ext uri="{FF2B5EF4-FFF2-40B4-BE49-F238E27FC236}">
                <a16:creationId xmlns:a16="http://schemas.microsoft.com/office/drawing/2014/main" id="{E931EA46-BF8F-4BD6-92B0-EA2F1D182758}"/>
              </a:ext>
            </a:extLst>
          </p:cNvPr>
          <p:cNvSpPr txBox="1"/>
          <p:nvPr/>
        </p:nvSpPr>
        <p:spPr>
          <a:xfrm>
            <a:off x="9657444" y="5219313"/>
            <a:ext cx="989919"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1</a:t>
            </a:r>
            <a:r>
              <a:rPr lang="en-US" altLang="zh-CN" sz="2600" dirty="0">
                <a:solidFill>
                  <a:srgbClr val="00B0F0"/>
                </a:solidFill>
                <a:latin typeface="微软雅黑" panose="020B0503020204020204" pitchFamily="34" charset="-122"/>
                <a:ea typeface="微软雅黑" panose="020B0503020204020204" pitchFamily="34" charset="-122"/>
                <a:sym typeface="Wingdings" panose="05000000000000000000" pitchFamily="2" charset="2"/>
              </a:rPr>
              <a:t>R</a:t>
            </a:r>
            <a:endParaRPr lang="zh-CN" altLang="en-US" dirty="0"/>
          </a:p>
        </p:txBody>
      </p:sp>
      <p:sp>
        <p:nvSpPr>
          <p:cNvPr id="24" name="文本框 23">
            <a:extLst>
              <a:ext uri="{FF2B5EF4-FFF2-40B4-BE49-F238E27FC236}">
                <a16:creationId xmlns:a16="http://schemas.microsoft.com/office/drawing/2014/main" id="{45DD115C-1E3D-4C9B-A312-CA1CB57A3A0C}"/>
              </a:ext>
            </a:extLst>
          </p:cNvPr>
          <p:cNvSpPr txBox="1"/>
          <p:nvPr/>
        </p:nvSpPr>
        <p:spPr>
          <a:xfrm>
            <a:off x="776092" y="1745355"/>
            <a:ext cx="5543775" cy="5013039"/>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微命令字段分段的原则：</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互斥性</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微命令分在</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同一个段内</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相容性</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微命令分在</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不同段内</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每个小段</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中包含的</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信息位不能太多</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，否则将增加译码线路的复杂性和译码时间。</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514350" marR="0" lvl="0" indent="-514350" algn="l"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一般</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每个小段还要留出一个状态</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，表示本字段不发出任何微命令，</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通常用全</a:t>
            </a:r>
            <a:r>
              <a:rPr kumimoji="0" lang="en-US" altLang="zh-CN"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表示不操作</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23FE70C-1699-4CB3-A591-FE5A0C070851}"/>
              </a:ext>
            </a:extLst>
          </p:cNvPr>
          <p:cNvSpPr txBox="1"/>
          <p:nvPr/>
        </p:nvSpPr>
        <p:spPr>
          <a:xfrm>
            <a:off x="6640090" y="5732671"/>
            <a:ext cx="2067345" cy="492443"/>
          </a:xfrm>
          <a:prstGeom prst="rect">
            <a:avLst/>
          </a:prstGeom>
          <a:noFill/>
        </p:spPr>
        <p:txBody>
          <a:bodyPr wrap="square">
            <a:spAutoFit/>
          </a:bodyPr>
          <a:lstStyle/>
          <a:p>
            <a:r>
              <a:rPr lang="en-US" altLang="zh-CN" sz="2600" dirty="0">
                <a:solidFill>
                  <a:srgbClr val="7030A0"/>
                </a:solidFill>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PC)+1</a:t>
            </a:r>
            <a:r>
              <a:rPr kumimoji="0" lang="en-US" altLang="zh-CN" sz="2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sym typeface="Wingdings" panose="05000000000000000000" pitchFamily="2" charset="2"/>
              </a:rPr>
              <a:t>PC</a:t>
            </a:r>
            <a:endParaRPr lang="zh-CN" altLang="en-US" dirty="0">
              <a:solidFill>
                <a:srgbClr val="7030A0"/>
              </a:solidFill>
            </a:endParaRPr>
          </a:p>
        </p:txBody>
      </p:sp>
      <p:sp>
        <p:nvSpPr>
          <p:cNvPr id="32" name="文本框 31">
            <a:extLst>
              <a:ext uri="{FF2B5EF4-FFF2-40B4-BE49-F238E27FC236}">
                <a16:creationId xmlns:a16="http://schemas.microsoft.com/office/drawing/2014/main" id="{6C539261-E9C8-4450-B776-C99795DA6B3D}"/>
              </a:ext>
            </a:extLst>
          </p:cNvPr>
          <p:cNvSpPr txBox="1"/>
          <p:nvPr/>
        </p:nvSpPr>
        <p:spPr>
          <a:xfrm>
            <a:off x="7129039" y="4078169"/>
            <a:ext cx="795761"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001</a:t>
            </a:r>
            <a:endParaRPr lang="zh-CN" altLang="en-US" dirty="0"/>
          </a:p>
        </p:txBody>
      </p:sp>
      <p:sp>
        <p:nvSpPr>
          <p:cNvPr id="41" name="文本框 40">
            <a:extLst>
              <a:ext uri="{FF2B5EF4-FFF2-40B4-BE49-F238E27FC236}">
                <a16:creationId xmlns:a16="http://schemas.microsoft.com/office/drawing/2014/main" id="{5E16BA2E-62C3-4701-9EC2-9F608D24D451}"/>
              </a:ext>
            </a:extLst>
          </p:cNvPr>
          <p:cNvSpPr txBox="1"/>
          <p:nvPr/>
        </p:nvSpPr>
        <p:spPr>
          <a:xfrm>
            <a:off x="9720944" y="4078169"/>
            <a:ext cx="795761" cy="492443"/>
          </a:xfrm>
          <a:prstGeom prst="rect">
            <a:avLst/>
          </a:prstGeom>
          <a:noFill/>
        </p:spPr>
        <p:txBody>
          <a:bodyPr wrap="square">
            <a:spAutoFit/>
          </a:bodyPr>
          <a:lstStyle/>
          <a:p>
            <a:r>
              <a:rPr lang="en-US" altLang="zh-CN" sz="2600" dirty="0">
                <a:solidFill>
                  <a:srgbClr val="00B0F0"/>
                </a:solidFill>
                <a:latin typeface="微软雅黑" panose="020B0503020204020204" pitchFamily="34" charset="-122"/>
                <a:ea typeface="微软雅黑" panose="020B0503020204020204" pitchFamily="34" charset="-122"/>
              </a:rPr>
              <a:t>111</a:t>
            </a:r>
            <a:endParaRPr lang="zh-CN" altLang="en-US" dirty="0"/>
          </a:p>
        </p:txBody>
      </p:sp>
      <p:sp>
        <p:nvSpPr>
          <p:cNvPr id="42" name="文本框 41">
            <a:extLst>
              <a:ext uri="{FF2B5EF4-FFF2-40B4-BE49-F238E27FC236}">
                <a16:creationId xmlns:a16="http://schemas.microsoft.com/office/drawing/2014/main" id="{2AE6BF89-1CBA-40B8-98C1-736C2F81E8C1}"/>
              </a:ext>
            </a:extLst>
          </p:cNvPr>
          <p:cNvSpPr txBox="1"/>
          <p:nvPr/>
        </p:nvSpPr>
        <p:spPr>
          <a:xfrm>
            <a:off x="7129039" y="4534984"/>
            <a:ext cx="795761" cy="492443"/>
          </a:xfrm>
          <a:prstGeom prst="rect">
            <a:avLst/>
          </a:prstGeom>
          <a:noFill/>
        </p:spPr>
        <p:txBody>
          <a:bodyPr wrap="square">
            <a:spAutoFit/>
          </a:bodyPr>
          <a:lstStyle/>
          <a:p>
            <a:r>
              <a:rPr lang="en-US" altLang="zh-CN" sz="2600" dirty="0">
                <a:solidFill>
                  <a:srgbClr val="7030A0"/>
                </a:solidFill>
                <a:latin typeface="微软雅黑" panose="020B0503020204020204" pitchFamily="34" charset="-122"/>
                <a:ea typeface="微软雅黑" panose="020B0503020204020204" pitchFamily="34" charset="-122"/>
              </a:rPr>
              <a:t>010</a:t>
            </a:r>
            <a:endParaRPr lang="zh-CN" altLang="en-US" dirty="0">
              <a:solidFill>
                <a:srgbClr val="7030A0"/>
              </a:solidFill>
            </a:endParaRPr>
          </a:p>
        </p:txBody>
      </p:sp>
      <p:cxnSp>
        <p:nvCxnSpPr>
          <p:cNvPr id="7" name="直接箭头连接符 6">
            <a:extLst>
              <a:ext uri="{FF2B5EF4-FFF2-40B4-BE49-F238E27FC236}">
                <a16:creationId xmlns:a16="http://schemas.microsoft.com/office/drawing/2014/main" id="{8052C7E4-C5E7-4533-8C32-6B2D1C007C19}"/>
              </a:ext>
            </a:extLst>
          </p:cNvPr>
          <p:cNvCxnSpPr/>
          <p:nvPr/>
        </p:nvCxnSpPr>
        <p:spPr>
          <a:xfrm flipV="1">
            <a:off x="7255375" y="2463800"/>
            <a:ext cx="0" cy="4445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207A38D-59DF-4313-A8B9-B8937F44D46F}"/>
              </a:ext>
            </a:extLst>
          </p:cNvPr>
          <p:cNvCxnSpPr/>
          <p:nvPr/>
        </p:nvCxnSpPr>
        <p:spPr>
          <a:xfrm flipV="1">
            <a:off x="10405639" y="2463800"/>
            <a:ext cx="0" cy="4445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02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1" end="1"/>
                                            </p:txEl>
                                          </p:spTgt>
                                        </p:tgtEl>
                                        <p:attrNameLst>
                                          <p:attrName>style.visibility</p:attrName>
                                        </p:attrNameLst>
                                      </p:cBhvr>
                                      <p:to>
                                        <p:strVal val="visible"/>
                                      </p:to>
                                    </p:set>
                                    <p:animEffect transition="in" filter="fade">
                                      <p:cBhvr>
                                        <p:cTn id="22" dur="500"/>
                                        <p:tgtEl>
                                          <p:spTgt spid="2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2" end="2"/>
                                            </p:txEl>
                                          </p:spTgt>
                                        </p:tgtEl>
                                        <p:attrNameLst>
                                          <p:attrName>style.visibility</p:attrName>
                                        </p:attrNameLst>
                                      </p:cBhvr>
                                      <p:to>
                                        <p:strVal val="visible"/>
                                      </p:to>
                                    </p:set>
                                    <p:animEffect transition="in" filter="fade">
                                      <p:cBhvr>
                                        <p:cTn id="27" dur="500"/>
                                        <p:tgtEl>
                                          <p:spTgt spid="2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3" end="3"/>
                                            </p:txEl>
                                          </p:spTgt>
                                        </p:tgtEl>
                                        <p:attrNameLst>
                                          <p:attrName>style.visibility</p:attrName>
                                        </p:attrNameLst>
                                      </p:cBhvr>
                                      <p:to>
                                        <p:strVal val="visible"/>
                                      </p:to>
                                    </p:set>
                                    <p:animEffect transition="in" filter="fade">
                                      <p:cBhvr>
                                        <p:cTn id="32" dur="500"/>
                                        <p:tgtEl>
                                          <p:spTgt spid="2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6" grpId="0"/>
      <p:bldP spid="32" grpId="0"/>
      <p:bldP spid="41" grpId="0"/>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4"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微指令的编码方式例题</a:t>
            </a:r>
          </a:p>
        </p:txBody>
      </p:sp>
      <p:sp>
        <p:nvSpPr>
          <p:cNvPr id="19" name="文本框 18">
            <a:extLst>
              <a:ext uri="{FF2B5EF4-FFF2-40B4-BE49-F238E27FC236}">
                <a16:creationId xmlns:a16="http://schemas.microsoft.com/office/drawing/2014/main" id="{EF5C90B7-AD4C-4643-8037-DF38F00FDDE3}"/>
              </a:ext>
            </a:extLst>
          </p:cNvPr>
          <p:cNvSpPr txBox="1"/>
          <p:nvPr/>
        </p:nvSpPr>
        <p:spPr>
          <a:xfrm>
            <a:off x="444499" y="679609"/>
            <a:ext cx="11302999" cy="1822102"/>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某计算机的控制器采用微程序控制方式，微指令中的操作控制字段采用字段直接编码法，共有</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33</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个微命令，构成</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5</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个互斥类，分别包含</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7</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3</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12</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5</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和</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6</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个微命令，则操作控制字段至少有多少位？</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4525A70-BCC7-45FB-A827-7805B320E547}"/>
              </a:ext>
            </a:extLst>
          </p:cNvPr>
          <p:cNvSpPr txBox="1"/>
          <p:nvPr/>
        </p:nvSpPr>
        <p:spPr>
          <a:xfrm>
            <a:off x="436563" y="2596545"/>
            <a:ext cx="11302999" cy="362259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第</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1</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个互斥类有</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7</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个微命令，要留出一个状态表示无操作，所以需要表示</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8</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种不同的状态，故需要</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3</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个二进制位。</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以此类推，后面</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4</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个互斥类各需要表示</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4</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13</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6</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7</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种不同的状态，分别对应</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4</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lang="en-US" altLang="zh-CN" sz="2600" dirty="0">
                <a:solidFill>
                  <a:srgbClr val="0070C0"/>
                </a:solidFill>
                <a:latin typeface="微软雅黑" panose="020B0503020204020204" pitchFamily="34" charset="-122"/>
                <a:ea typeface="微软雅黑" panose="020B0503020204020204" pitchFamily="34" charset="-122"/>
              </a:rPr>
              <a:t>3</a:t>
            </a:r>
            <a:r>
              <a:rPr lang="zh-CN" altLang="en-US" sz="2600" dirty="0">
                <a:solidFill>
                  <a:srgbClr val="0070C0"/>
                </a:solidFill>
                <a:latin typeface="微软雅黑" panose="020B0503020204020204" pitchFamily="34" charset="-122"/>
                <a:ea typeface="微软雅黑" panose="020B0503020204020204" pitchFamily="34" charset="-122"/>
              </a:rPr>
              <a:t>、</a:t>
            </a:r>
            <a:r>
              <a:rPr lang="en-US" altLang="zh-CN" sz="2600" dirty="0">
                <a:solidFill>
                  <a:srgbClr val="0070C0"/>
                </a:solidFill>
                <a:latin typeface="微软雅黑" panose="020B0503020204020204" pitchFamily="34" charset="-122"/>
                <a:ea typeface="微软雅黑" panose="020B0503020204020204" pitchFamily="34" charset="-122"/>
              </a:rPr>
              <a:t>3</a:t>
            </a:r>
            <a:r>
              <a:rPr lang="zh-CN" altLang="en-US" sz="2600" dirty="0">
                <a:solidFill>
                  <a:srgbClr val="0070C0"/>
                </a:solidFill>
                <a:latin typeface="微软雅黑" panose="020B0503020204020204" pitchFamily="34" charset="-122"/>
                <a:ea typeface="微软雅黑" panose="020B0503020204020204" pitchFamily="34" charset="-122"/>
              </a:rPr>
              <a:t>个二进制位。</a:t>
            </a:r>
            <a:endParaRPr lang="en-US" altLang="zh-CN" sz="2600" dirty="0">
              <a:solidFill>
                <a:srgbClr val="0070C0"/>
              </a:solidFill>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因此，操作控制字段的总位数为：</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lang="en-US" altLang="zh-CN" sz="2600" dirty="0">
                <a:solidFill>
                  <a:srgbClr val="0070C0"/>
                </a:solidFill>
                <a:latin typeface="微软雅黑" panose="020B0503020204020204" pitchFamily="34" charset="-122"/>
                <a:ea typeface="微软雅黑" panose="020B0503020204020204" pitchFamily="34" charset="-122"/>
              </a:rPr>
              <a:t>3 + 2 + 4 + 3 + 3 = 15 </a:t>
            </a:r>
            <a:r>
              <a:rPr lang="zh-CN" altLang="en-US" sz="2600" dirty="0">
                <a:solidFill>
                  <a:srgbClr val="0070C0"/>
                </a:solidFill>
                <a:latin typeface="微软雅黑" panose="020B0503020204020204" pitchFamily="34" charset="-122"/>
                <a:ea typeface="微软雅黑" panose="020B0503020204020204" pitchFamily="34" charset="-122"/>
              </a:rPr>
              <a:t>位</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713165" y="0"/>
            <a:ext cx="476567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微指令的地址形成方式</a:t>
            </a:r>
          </a:p>
        </p:txBody>
      </p:sp>
      <p:sp>
        <p:nvSpPr>
          <p:cNvPr id="19" name="文本框 18">
            <a:extLst>
              <a:ext uri="{FF2B5EF4-FFF2-40B4-BE49-F238E27FC236}">
                <a16:creationId xmlns:a16="http://schemas.microsoft.com/office/drawing/2014/main" id="{EF5C90B7-AD4C-4643-8037-DF38F00FDDE3}"/>
              </a:ext>
            </a:extLst>
          </p:cNvPr>
          <p:cNvSpPr txBox="1"/>
          <p:nvPr/>
        </p:nvSpPr>
        <p:spPr>
          <a:xfrm>
            <a:off x="381001" y="501809"/>
            <a:ext cx="476567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1.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微指令的 </a:t>
            </a: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下地址字段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指出</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97C1193D-4D71-42F4-92AA-EB5F639EA478}"/>
              </a:ext>
            </a:extLst>
          </p:cNvPr>
          <p:cNvSpPr txBox="1"/>
          <p:nvPr/>
        </p:nvSpPr>
        <p:spPr>
          <a:xfrm>
            <a:off x="734788" y="1123582"/>
            <a:ext cx="10987311" cy="122193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微指令格式中设置一个下地址字段，由该下地址字段直接指出后继微指令的地址，这种方式又称为</a:t>
            </a: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断定方式</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F900C24-6ED9-47E5-9172-786CCFF4216D}"/>
              </a:ext>
            </a:extLst>
          </p:cNvPr>
          <p:cNvSpPr txBox="1"/>
          <p:nvPr/>
        </p:nvSpPr>
        <p:spPr>
          <a:xfrm>
            <a:off x="381001" y="3749835"/>
            <a:ext cx="5714999" cy="621132"/>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noProof="0" dirty="0">
                <a:latin typeface="微软雅黑" panose="020B0503020204020204" pitchFamily="34" charset="-122"/>
                <a:ea typeface="微软雅黑" panose="020B0503020204020204" pitchFamily="34" charset="-122"/>
              </a:rPr>
              <a:t>3</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计数器方式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(CMAR)+1 </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Wingdings" panose="05000000000000000000" pitchFamily="2" charset="2"/>
              </a:rPr>
              <a:t> CMAR</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3D091D4-EB00-41A7-BBF7-CDD8D1F83942}"/>
              </a:ext>
            </a:extLst>
          </p:cNvPr>
          <p:cNvSpPr txBox="1"/>
          <p:nvPr/>
        </p:nvSpPr>
        <p:spPr>
          <a:xfrm>
            <a:off x="381001" y="4576961"/>
            <a:ext cx="476567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noProof="0" dirty="0">
                <a:latin typeface="微软雅黑" panose="020B0503020204020204" pitchFamily="34" charset="-122"/>
                <a:ea typeface="微软雅黑" panose="020B0503020204020204" pitchFamily="34" charset="-122"/>
              </a:rPr>
              <a:t>4</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多路转移方式</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0EB047CB-0A37-4914-840C-3EB7A4E569B0}"/>
              </a:ext>
            </a:extLst>
          </p:cNvPr>
          <p:cNvSpPr txBox="1"/>
          <p:nvPr/>
        </p:nvSpPr>
        <p:spPr>
          <a:xfrm>
            <a:off x="734788" y="5175801"/>
            <a:ext cx="10987311" cy="122193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根据状态条件，指明转移去向。</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n</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位状态条件，可实现</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2^n</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路转移。</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0E79E20-BF65-4083-B338-69E3BB10D023}"/>
              </a:ext>
            </a:extLst>
          </p:cNvPr>
          <p:cNvSpPr txBox="1"/>
          <p:nvPr/>
        </p:nvSpPr>
        <p:spPr>
          <a:xfrm>
            <a:off x="381001" y="2449771"/>
            <a:ext cx="4765670"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600" dirty="0">
                <a:latin typeface="微软雅黑" panose="020B0503020204020204" pitchFamily="34" charset="-122"/>
                <a:ea typeface="微软雅黑" panose="020B0503020204020204" pitchFamily="34" charset="-122"/>
              </a:rPr>
              <a:t>2</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根据机器指令的 </a:t>
            </a:r>
            <a:r>
              <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rPr>
              <a:t>操作码</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 形成</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5A7FBF3A-A033-4D18-89F5-1B4A978C3695}"/>
              </a:ext>
            </a:extLst>
          </p:cNvPr>
          <p:cNvSpPr txBox="1"/>
          <p:nvPr/>
        </p:nvSpPr>
        <p:spPr>
          <a:xfrm>
            <a:off x="734788" y="3059385"/>
            <a:ext cx="11241313" cy="621773"/>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当机器指令取到指令寄存器后，该指令的操作码部分可以形成微指令的地址</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21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animEffect transition="in" filter="fade">
                                      <p:cBhvr>
                                        <p:cTn id="17" dur="500"/>
                                        <p:tgtEl>
                                          <p:spTgt spid="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2" grpId="0"/>
      <p:bldP spid="24" grpId="0"/>
      <p:bldP spid="26" grpId="0"/>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微指令的地址形成方式例题</a:t>
            </a:r>
          </a:p>
        </p:txBody>
      </p:sp>
      <p:sp>
        <p:nvSpPr>
          <p:cNvPr id="10" name="文本框 9">
            <a:extLst>
              <a:ext uri="{FF2B5EF4-FFF2-40B4-BE49-F238E27FC236}">
                <a16:creationId xmlns:a16="http://schemas.microsoft.com/office/drawing/2014/main" id="{C677B19C-DEDF-4FDE-BA96-81F35DB58795}"/>
              </a:ext>
            </a:extLst>
          </p:cNvPr>
          <p:cNvSpPr txBox="1"/>
          <p:nvPr/>
        </p:nvSpPr>
        <p:spPr>
          <a:xfrm>
            <a:off x="425451" y="800418"/>
            <a:ext cx="11341098" cy="1822102"/>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某计算机采用微程序控制器，共有</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32</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条指令，公共的取指令微程序包含</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2</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条微指令，各指令对应的微程序平均由</a:t>
            </a: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4</a:t>
            </a: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条微指令组成，采用断定方式（下地址字段法）确定后继微指令地址，则微指令中下地址字段的位数至少是多少位？</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17EC6E8-F419-4D3D-A6F0-7AD15E06DD8D}"/>
              </a:ext>
            </a:extLst>
          </p:cNvPr>
          <p:cNvSpPr txBox="1"/>
          <p:nvPr/>
        </p:nvSpPr>
        <p:spPr>
          <a:xfrm>
            <a:off x="425451" y="2875945"/>
            <a:ext cx="11302999" cy="1822102"/>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总共需要存储多少条微指令？   </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32×4 + 2 = 130</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条</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标注出</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130</a:t>
            </a: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个不同的位置至少需要多少个二进制位？ </a:t>
            </a:r>
            <a:r>
              <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2^7</a:t>
            </a:r>
            <a:r>
              <a:rPr kumimoji="0" lang="en-US" altLang="zh-CN" sz="2600" b="0"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rPr>
              <a:t>＜ </a:t>
            </a:r>
            <a:r>
              <a:rPr kumimoji="0" lang="en-US" altLang="zh-CN" sz="2600" b="0"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rPr>
              <a:t>130 &lt; 2^8</a:t>
            </a: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因此，下地址字段的位数至少是</a:t>
            </a:r>
            <a:r>
              <a:rPr lang="en-US" altLang="zh-CN" sz="2600" dirty="0">
                <a:solidFill>
                  <a:srgbClr val="0070C0"/>
                </a:solidFill>
                <a:latin typeface="微软雅黑" panose="020B0503020204020204" pitchFamily="34" charset="-122"/>
                <a:ea typeface="微软雅黑" panose="020B0503020204020204" pitchFamily="34" charset="-122"/>
              </a:rPr>
              <a:t>8</a:t>
            </a:r>
            <a:r>
              <a:rPr lang="zh-CN" altLang="en-US" sz="2600" dirty="0">
                <a:solidFill>
                  <a:srgbClr val="0070C0"/>
                </a:solidFill>
                <a:latin typeface="微软雅黑" panose="020B0503020204020204" pitchFamily="34" charset="-122"/>
                <a:ea typeface="微软雅黑" panose="020B0503020204020204" pitchFamily="34" charset="-122"/>
              </a:rPr>
              <a:t>位</a:t>
            </a:r>
            <a:endParaRPr kumimoji="0" lang="en-US" altLang="zh-CN" sz="2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979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微程序控制的基本概念总结</a:t>
            </a:r>
          </a:p>
        </p:txBody>
      </p:sp>
      <p:sp>
        <p:nvSpPr>
          <p:cNvPr id="10" name="文本框 9">
            <a:extLst>
              <a:ext uri="{FF2B5EF4-FFF2-40B4-BE49-F238E27FC236}">
                <a16:creationId xmlns:a16="http://schemas.microsoft.com/office/drawing/2014/main" id="{C677B19C-DEDF-4FDE-BA96-81F35DB58795}"/>
              </a:ext>
            </a:extLst>
          </p:cNvPr>
          <p:cNvSpPr txBox="1"/>
          <p:nvPr/>
        </p:nvSpPr>
        <p:spPr>
          <a:xfrm>
            <a:off x="425450" y="644972"/>
            <a:ext cx="11449048" cy="1221938"/>
          </a:xfrm>
          <a:prstGeom prst="rect">
            <a:avLst/>
          </a:prstGeom>
          <a:solidFill>
            <a:schemeClr val="accent1">
              <a:lumMod val="20000"/>
              <a:lumOff val="80000"/>
            </a:schemeClr>
          </a:solidFill>
          <a:ln>
            <a:noFill/>
          </a:ln>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微命令</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是微操作的控制信号</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微操作</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是微命令的执行过程</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3B77CC4-674A-46E4-B256-E4AC02D9EA4C}"/>
              </a:ext>
            </a:extLst>
          </p:cNvPr>
          <p:cNvSpPr txBox="1"/>
          <p:nvPr/>
        </p:nvSpPr>
        <p:spPr>
          <a:xfrm>
            <a:off x="425450" y="2148428"/>
            <a:ext cx="11449049" cy="1221938"/>
          </a:xfrm>
          <a:prstGeom prst="rect">
            <a:avLst/>
          </a:prstGeom>
          <a:solidFill>
            <a:schemeClr val="accent1">
              <a:lumMod val="20000"/>
              <a:lumOff val="80000"/>
            </a:schemeClr>
          </a:solid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微指令</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是若干微命令的集合</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微周期</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通常指从控制存储器中读取一条微指令并执行相应的微操作所需的时间</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BBAD6B9-EDB0-4DB0-8416-C9D8CFD2C488}"/>
              </a:ext>
            </a:extLst>
          </p:cNvPr>
          <p:cNvSpPr txBox="1"/>
          <p:nvPr/>
        </p:nvSpPr>
        <p:spPr>
          <a:xfrm>
            <a:off x="425450" y="3651884"/>
            <a:ext cx="11449049" cy="1221938"/>
          </a:xfrm>
          <a:prstGeom prst="rect">
            <a:avLst/>
          </a:prstGeom>
          <a:solidFill>
            <a:schemeClr val="accent1">
              <a:lumMod val="20000"/>
              <a:lumOff val="80000"/>
            </a:schemeClr>
          </a:solid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主存储器</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用于存放程序和数据，在</a:t>
            </a: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CPU</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外部，用</a:t>
            </a: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RAM</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实现</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控制存储器（</a:t>
            </a:r>
            <a:r>
              <a:rPr kumimoji="0" lang="en-US" altLang="zh-CN"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CM</a:t>
            </a: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用于存放微程序，在</a:t>
            </a: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CPU</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内部，用</a:t>
            </a: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ROM</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实现</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84AFFC7-934C-4BBC-9E83-DF790605A41D}"/>
              </a:ext>
            </a:extLst>
          </p:cNvPr>
          <p:cNvSpPr txBox="1"/>
          <p:nvPr/>
        </p:nvSpPr>
        <p:spPr>
          <a:xfrm>
            <a:off x="425450" y="5155340"/>
            <a:ext cx="11449049" cy="1221938"/>
          </a:xfrm>
          <a:prstGeom prst="rect">
            <a:avLst/>
          </a:prstGeom>
          <a:solidFill>
            <a:schemeClr val="accent1">
              <a:lumMod val="20000"/>
              <a:lumOff val="80000"/>
            </a:schemeClr>
          </a:solid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程序</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是指令的有序集合，用于完成特定的功能</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微程序</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是微指令的有序集合，一条指令的功能由一段微程序来实现</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407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文本框 117">
            <a:extLst>
              <a:ext uri="{FF2B5EF4-FFF2-40B4-BE49-F238E27FC236}">
                <a16:creationId xmlns:a16="http://schemas.microsoft.com/office/drawing/2014/main" id="{DAB5A950-16E4-4A8E-A210-DACF48BD276B}"/>
              </a:ext>
            </a:extLst>
          </p:cNvPr>
          <p:cNvSpPr txBox="1"/>
          <p:nvPr/>
        </p:nvSpPr>
        <p:spPr>
          <a:xfrm rot="5400000">
            <a:off x="8781421" y="4570035"/>
            <a:ext cx="584775" cy="492443"/>
          </a:xfrm>
          <a:prstGeom prst="rect">
            <a:avLst/>
          </a:prstGeom>
          <a:noFill/>
          <a:ln>
            <a:noFill/>
          </a:ln>
        </p:spPr>
        <p:txBody>
          <a:bodyPr vert="eaVert"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endPar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916E28C2-3817-4627-A490-EBEAC38915F5}"/>
              </a:ext>
            </a:extLst>
          </p:cNvPr>
          <p:cNvSpPr txBox="1"/>
          <p:nvPr/>
        </p:nvSpPr>
        <p:spPr>
          <a:xfrm>
            <a:off x="-58278" y="0"/>
            <a:ext cx="360947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控制器的基本结构</a:t>
            </a:r>
          </a:p>
        </p:txBody>
      </p:sp>
      <p:sp>
        <p:nvSpPr>
          <p:cNvPr id="44" name="箭头: 上下 43">
            <a:extLst>
              <a:ext uri="{FF2B5EF4-FFF2-40B4-BE49-F238E27FC236}">
                <a16:creationId xmlns:a16="http://schemas.microsoft.com/office/drawing/2014/main" id="{63A65298-77C8-43A5-86A9-620D7B454C5E}"/>
              </a:ext>
            </a:extLst>
          </p:cNvPr>
          <p:cNvSpPr/>
          <p:nvPr/>
        </p:nvSpPr>
        <p:spPr>
          <a:xfrm>
            <a:off x="4969038" y="384847"/>
            <a:ext cx="240631" cy="6444000"/>
          </a:xfrm>
          <a:prstGeom prst="up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A890073-925E-47DE-B3EE-58AFAECEC69C}"/>
              </a:ext>
            </a:extLst>
          </p:cNvPr>
          <p:cNvSpPr/>
          <p:nvPr/>
        </p:nvSpPr>
        <p:spPr>
          <a:xfrm>
            <a:off x="6195296" y="461635"/>
            <a:ext cx="1937790" cy="425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PC</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id="{E9A8003C-663C-4E4B-B6C5-8AE35A7FA015}"/>
              </a:ext>
            </a:extLst>
          </p:cNvPr>
          <p:cNvCxnSpPr>
            <a:cxnSpLocks/>
          </p:cNvCxnSpPr>
          <p:nvPr/>
        </p:nvCxnSpPr>
        <p:spPr>
          <a:xfrm>
            <a:off x="5175745" y="580217"/>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6C38704-D669-4E32-81DE-55BCA3F64BAC}"/>
              </a:ext>
            </a:extLst>
          </p:cNvPr>
          <p:cNvCxnSpPr>
            <a:cxnSpLocks/>
          </p:cNvCxnSpPr>
          <p:nvPr/>
        </p:nvCxnSpPr>
        <p:spPr>
          <a:xfrm flipH="1">
            <a:off x="5175745" y="768712"/>
            <a:ext cx="100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等腰三角形 76">
            <a:extLst>
              <a:ext uri="{FF2B5EF4-FFF2-40B4-BE49-F238E27FC236}">
                <a16:creationId xmlns:a16="http://schemas.microsoft.com/office/drawing/2014/main" id="{99754806-3095-4E44-B252-5C82DEA736A6}"/>
              </a:ext>
            </a:extLst>
          </p:cNvPr>
          <p:cNvSpPr/>
          <p:nvPr/>
        </p:nvSpPr>
        <p:spPr>
          <a:xfrm rot="16200000" flipH="1">
            <a:off x="5591254" y="631727"/>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CE2245C3-B3A5-4A38-8F49-851EDA1777DF}"/>
              </a:ext>
            </a:extLst>
          </p:cNvPr>
          <p:cNvSpPr txBox="1"/>
          <p:nvPr/>
        </p:nvSpPr>
        <p:spPr>
          <a:xfrm>
            <a:off x="8133086" y="428262"/>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cs typeface="+mn-cs"/>
              </a:rPr>
              <a:t>PCi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81" name="文本框 80">
            <a:extLst>
              <a:ext uri="{FF2B5EF4-FFF2-40B4-BE49-F238E27FC236}">
                <a16:creationId xmlns:a16="http://schemas.microsoft.com/office/drawing/2014/main" id="{81CF1AC0-6312-4B60-A6B2-143670825903}"/>
              </a:ext>
            </a:extLst>
          </p:cNvPr>
          <p:cNvSpPr txBox="1"/>
          <p:nvPr/>
        </p:nvSpPr>
        <p:spPr>
          <a:xfrm>
            <a:off x="5323601" y="796254"/>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PCo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83" name="直接箭头连接符 82">
            <a:extLst>
              <a:ext uri="{FF2B5EF4-FFF2-40B4-BE49-F238E27FC236}">
                <a16:creationId xmlns:a16="http://schemas.microsoft.com/office/drawing/2014/main" id="{828EC382-8040-44F9-ACED-889212C8383F}"/>
              </a:ext>
            </a:extLst>
          </p:cNvPr>
          <p:cNvCxnSpPr>
            <a:cxnSpLocks/>
          </p:cNvCxnSpPr>
          <p:nvPr/>
        </p:nvCxnSpPr>
        <p:spPr>
          <a:xfrm>
            <a:off x="8133086" y="674484"/>
            <a:ext cx="2520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3B7384E-FD7C-4016-AB99-867354B01C4A}"/>
              </a:ext>
            </a:extLst>
          </p:cNvPr>
          <p:cNvCxnSpPr>
            <a:cxnSpLocks/>
          </p:cNvCxnSpPr>
          <p:nvPr/>
        </p:nvCxnSpPr>
        <p:spPr>
          <a:xfrm rot="16200000">
            <a:off x="6948191" y="1136705"/>
            <a:ext cx="432000" cy="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3F7CEBD4-2D4E-44C2-8E41-A5FD9ECFC0C5}"/>
              </a:ext>
            </a:extLst>
          </p:cNvPr>
          <p:cNvSpPr txBox="1"/>
          <p:nvPr/>
        </p:nvSpPr>
        <p:spPr>
          <a:xfrm>
            <a:off x="7144127" y="944769"/>
            <a:ext cx="720256" cy="492443"/>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600" dirty="0">
                <a:latin typeface="微软雅黑" panose="020B0503020204020204" pitchFamily="34" charset="-122"/>
                <a:ea typeface="微软雅黑" panose="020B0503020204020204" pitchFamily="34" charset="-122"/>
              </a:rPr>
              <a:t>+1</a:t>
            </a:r>
            <a:endPar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6" name="矩形 85">
            <a:extLst>
              <a:ext uri="{FF2B5EF4-FFF2-40B4-BE49-F238E27FC236}">
                <a16:creationId xmlns:a16="http://schemas.microsoft.com/office/drawing/2014/main" id="{05004AE5-573F-49E1-B515-49CEAD52A8EE}"/>
              </a:ext>
            </a:extLst>
          </p:cNvPr>
          <p:cNvSpPr/>
          <p:nvPr/>
        </p:nvSpPr>
        <p:spPr>
          <a:xfrm>
            <a:off x="6195296" y="1708903"/>
            <a:ext cx="756000" cy="425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OP</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95A7CE30-7FDC-4B96-98A4-614D915CF062}"/>
              </a:ext>
            </a:extLst>
          </p:cNvPr>
          <p:cNvSpPr/>
          <p:nvPr/>
        </p:nvSpPr>
        <p:spPr>
          <a:xfrm>
            <a:off x="6951296" y="1704162"/>
            <a:ext cx="1260000" cy="425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Ad</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89" name="直接箭头连接符 88">
            <a:extLst>
              <a:ext uri="{FF2B5EF4-FFF2-40B4-BE49-F238E27FC236}">
                <a16:creationId xmlns:a16="http://schemas.microsoft.com/office/drawing/2014/main" id="{1C3207B9-8314-4C54-BD0D-39ECA90AC607}"/>
              </a:ext>
            </a:extLst>
          </p:cNvPr>
          <p:cNvCxnSpPr>
            <a:cxnSpLocks/>
          </p:cNvCxnSpPr>
          <p:nvPr/>
        </p:nvCxnSpPr>
        <p:spPr>
          <a:xfrm>
            <a:off x="5175745" y="1903669"/>
            <a:ext cx="100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739AF762-77B4-4006-9821-C356999CFBAE}"/>
              </a:ext>
            </a:extLst>
          </p:cNvPr>
          <p:cNvSpPr txBox="1"/>
          <p:nvPr/>
        </p:nvSpPr>
        <p:spPr>
          <a:xfrm>
            <a:off x="8211296" y="1663793"/>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cs typeface="+mn-cs"/>
              </a:rPr>
              <a:t>IRi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cxnSp>
        <p:nvCxnSpPr>
          <p:cNvPr id="91" name="直接箭头连接符 90">
            <a:extLst>
              <a:ext uri="{FF2B5EF4-FFF2-40B4-BE49-F238E27FC236}">
                <a16:creationId xmlns:a16="http://schemas.microsoft.com/office/drawing/2014/main" id="{241A3313-21FC-4F27-8A59-DEA32E1E241D}"/>
              </a:ext>
            </a:extLst>
          </p:cNvPr>
          <p:cNvCxnSpPr>
            <a:cxnSpLocks/>
          </p:cNvCxnSpPr>
          <p:nvPr/>
        </p:nvCxnSpPr>
        <p:spPr>
          <a:xfrm>
            <a:off x="8211296" y="1910015"/>
            <a:ext cx="252000"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连接符: 肘形 2">
            <a:extLst>
              <a:ext uri="{FF2B5EF4-FFF2-40B4-BE49-F238E27FC236}">
                <a16:creationId xmlns:a16="http://schemas.microsoft.com/office/drawing/2014/main" id="{EE4A5371-ACE2-4074-ADDF-C06F2BC7CBC6}"/>
              </a:ext>
            </a:extLst>
          </p:cNvPr>
          <p:cNvCxnSpPr>
            <a:stCxn id="87" idx="2"/>
          </p:cNvCxnSpPr>
          <p:nvPr/>
        </p:nvCxnSpPr>
        <p:spPr>
          <a:xfrm rot="5400000">
            <a:off x="6113965" y="1191643"/>
            <a:ext cx="529113" cy="2405551"/>
          </a:xfrm>
          <a:prstGeom prst="bentConnector2">
            <a:avLst/>
          </a:prstGeom>
          <a:ln w="38100">
            <a:solidFill>
              <a:schemeClr val="accent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等腰三角形 91">
            <a:extLst>
              <a:ext uri="{FF2B5EF4-FFF2-40B4-BE49-F238E27FC236}">
                <a16:creationId xmlns:a16="http://schemas.microsoft.com/office/drawing/2014/main" id="{4F2AE2FD-F67C-4471-860E-9753DC783394}"/>
              </a:ext>
            </a:extLst>
          </p:cNvPr>
          <p:cNvSpPr/>
          <p:nvPr/>
        </p:nvSpPr>
        <p:spPr>
          <a:xfrm rot="16200000" flipH="1">
            <a:off x="5566581" y="2522563"/>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5D41EE2-51E4-4E20-A9E5-1619E8DD3CB4}"/>
              </a:ext>
            </a:extLst>
          </p:cNvPr>
          <p:cNvSpPr txBox="1"/>
          <p:nvPr/>
        </p:nvSpPr>
        <p:spPr>
          <a:xfrm>
            <a:off x="5395183" y="2675058"/>
            <a:ext cx="1186089"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AdIRo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4" name="文本框 93">
            <a:extLst>
              <a:ext uri="{FF2B5EF4-FFF2-40B4-BE49-F238E27FC236}">
                <a16:creationId xmlns:a16="http://schemas.microsoft.com/office/drawing/2014/main" id="{B6036D98-5644-4F1F-8ACA-3329F7993412}"/>
              </a:ext>
            </a:extLst>
          </p:cNvPr>
          <p:cNvSpPr txBox="1"/>
          <p:nvPr/>
        </p:nvSpPr>
        <p:spPr>
          <a:xfrm>
            <a:off x="6583504" y="2095123"/>
            <a:ext cx="68279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IR</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A8EB4BDB-5FFC-40DB-B063-4FFEBF475127}"/>
              </a:ext>
            </a:extLst>
          </p:cNvPr>
          <p:cNvSpPr/>
          <p:nvPr/>
        </p:nvSpPr>
        <p:spPr>
          <a:xfrm>
            <a:off x="5449160" y="3692708"/>
            <a:ext cx="2226983" cy="8552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指令译码器</a:t>
            </a:r>
            <a:r>
              <a:rPr lang="en-US" altLang="zh-CN" sz="2600" dirty="0">
                <a:solidFill>
                  <a:schemeClr val="tx1"/>
                </a:solidFill>
                <a:latin typeface="微软雅黑" panose="020B0503020204020204" pitchFamily="34" charset="-122"/>
                <a:ea typeface="微软雅黑" panose="020B0503020204020204" pitchFamily="34" charset="-122"/>
              </a:rPr>
              <a:t>ID</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810BAF3D-47E0-4422-8F2B-A7E8F3669B80}"/>
              </a:ext>
            </a:extLst>
          </p:cNvPr>
          <p:cNvCxnSpPr>
            <a:stCxn id="86" idx="2"/>
          </p:cNvCxnSpPr>
          <p:nvPr/>
        </p:nvCxnSpPr>
        <p:spPr>
          <a:xfrm>
            <a:off x="6573296" y="2134603"/>
            <a:ext cx="7976" cy="1558105"/>
          </a:xfrm>
          <a:prstGeom prst="straightConnector1">
            <a:avLst/>
          </a:prstGeom>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39B8574-9DB4-4394-BD6E-9B1B7652ACEA}"/>
              </a:ext>
            </a:extLst>
          </p:cNvPr>
          <p:cNvCxnSpPr>
            <a:cxnSpLocks/>
          </p:cNvCxnSpPr>
          <p:nvPr/>
        </p:nvCxnSpPr>
        <p:spPr>
          <a:xfrm>
            <a:off x="7692097" y="3884869"/>
            <a:ext cx="468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DE616FA7-4E84-4930-AAD9-9C16B6F4DFAB}"/>
              </a:ext>
            </a:extLst>
          </p:cNvPr>
          <p:cNvCxnSpPr>
            <a:cxnSpLocks/>
          </p:cNvCxnSpPr>
          <p:nvPr/>
        </p:nvCxnSpPr>
        <p:spPr>
          <a:xfrm>
            <a:off x="7692097" y="4338058"/>
            <a:ext cx="468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0F64BDEB-657A-4FB4-AD9F-FF06624A0320}"/>
              </a:ext>
            </a:extLst>
          </p:cNvPr>
          <p:cNvSpPr txBox="1"/>
          <p:nvPr/>
        </p:nvSpPr>
        <p:spPr>
          <a:xfrm>
            <a:off x="7682077" y="3875342"/>
            <a:ext cx="584775" cy="492443"/>
          </a:xfrm>
          <a:prstGeom prst="rect">
            <a:avLst/>
          </a:prstGeom>
          <a:noFill/>
          <a:ln>
            <a:noFill/>
          </a:ln>
        </p:spPr>
        <p:txBody>
          <a:bodyPr vert="eaVert"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endPar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01" name="矩形 100">
            <a:extLst>
              <a:ext uri="{FF2B5EF4-FFF2-40B4-BE49-F238E27FC236}">
                <a16:creationId xmlns:a16="http://schemas.microsoft.com/office/drawing/2014/main" id="{3B96DB2B-8743-4FC1-A0E4-8CEEDCA657C9}"/>
              </a:ext>
            </a:extLst>
          </p:cNvPr>
          <p:cNvSpPr/>
          <p:nvPr/>
        </p:nvSpPr>
        <p:spPr>
          <a:xfrm>
            <a:off x="8211296" y="3692708"/>
            <a:ext cx="1762879" cy="8552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微操作信号发生器</a:t>
            </a:r>
          </a:p>
        </p:txBody>
      </p:sp>
      <p:grpSp>
        <p:nvGrpSpPr>
          <p:cNvPr id="9" name="组合 8">
            <a:extLst>
              <a:ext uri="{FF2B5EF4-FFF2-40B4-BE49-F238E27FC236}">
                <a16:creationId xmlns:a16="http://schemas.microsoft.com/office/drawing/2014/main" id="{5BB48C51-41E8-4EEA-8150-85E2AE350663}"/>
              </a:ext>
            </a:extLst>
          </p:cNvPr>
          <p:cNvGrpSpPr/>
          <p:nvPr/>
        </p:nvGrpSpPr>
        <p:grpSpPr>
          <a:xfrm rot="5400000">
            <a:off x="8765662" y="3217451"/>
            <a:ext cx="584775" cy="492443"/>
            <a:chOff x="10011242" y="3429000"/>
            <a:chExt cx="584775" cy="492443"/>
          </a:xfrm>
        </p:grpSpPr>
        <p:cxnSp>
          <p:nvCxnSpPr>
            <p:cNvPr id="103" name="直接箭头连接符 102">
              <a:extLst>
                <a:ext uri="{FF2B5EF4-FFF2-40B4-BE49-F238E27FC236}">
                  <a16:creationId xmlns:a16="http://schemas.microsoft.com/office/drawing/2014/main" id="{86D15B53-5014-4857-8864-A43299607BD5}"/>
                </a:ext>
              </a:extLst>
            </p:cNvPr>
            <p:cNvCxnSpPr>
              <a:cxnSpLocks/>
            </p:cNvCxnSpPr>
            <p:nvPr/>
          </p:nvCxnSpPr>
          <p:spPr>
            <a:xfrm>
              <a:off x="10021262" y="3438527"/>
              <a:ext cx="468000" cy="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1D33F069-EEC9-44BF-A80D-0B99D7B8AC40}"/>
                </a:ext>
              </a:extLst>
            </p:cNvPr>
            <p:cNvCxnSpPr>
              <a:cxnSpLocks/>
            </p:cNvCxnSpPr>
            <p:nvPr/>
          </p:nvCxnSpPr>
          <p:spPr>
            <a:xfrm>
              <a:off x="10021262" y="3891716"/>
              <a:ext cx="468000" cy="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A53407C8-79CC-4DBD-8D61-E4B53EA66065}"/>
                </a:ext>
              </a:extLst>
            </p:cNvPr>
            <p:cNvSpPr txBox="1"/>
            <p:nvPr/>
          </p:nvSpPr>
          <p:spPr>
            <a:xfrm>
              <a:off x="10011242" y="3429000"/>
              <a:ext cx="584775" cy="492443"/>
            </a:xfrm>
            <a:prstGeom prst="rect">
              <a:avLst/>
            </a:prstGeom>
            <a:noFill/>
            <a:ln>
              <a:noFill/>
            </a:ln>
          </p:spPr>
          <p:txBody>
            <a:bodyPr vert="eaVert"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endPar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sp>
        <p:nvSpPr>
          <p:cNvPr id="107" name="矩形 106">
            <a:extLst>
              <a:ext uri="{FF2B5EF4-FFF2-40B4-BE49-F238E27FC236}">
                <a16:creationId xmlns:a16="http://schemas.microsoft.com/office/drawing/2014/main" id="{726BDB5E-D5E4-425E-9FC6-32769085F84C}"/>
              </a:ext>
            </a:extLst>
          </p:cNvPr>
          <p:cNvSpPr/>
          <p:nvPr/>
        </p:nvSpPr>
        <p:spPr>
          <a:xfrm>
            <a:off x="8176609" y="2686759"/>
            <a:ext cx="1762879" cy="474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微软雅黑" panose="020B0503020204020204" pitchFamily="34" charset="-122"/>
                <a:ea typeface="微软雅黑" panose="020B0503020204020204" pitchFamily="34" charset="-122"/>
              </a:rPr>
              <a:t>时序系统</a:t>
            </a:r>
          </a:p>
        </p:txBody>
      </p:sp>
      <p:grpSp>
        <p:nvGrpSpPr>
          <p:cNvPr id="110" name="组合 109">
            <a:extLst>
              <a:ext uri="{FF2B5EF4-FFF2-40B4-BE49-F238E27FC236}">
                <a16:creationId xmlns:a16="http://schemas.microsoft.com/office/drawing/2014/main" id="{DE4ED5A0-904B-4164-A5FA-CA8254A055B4}"/>
              </a:ext>
            </a:extLst>
          </p:cNvPr>
          <p:cNvGrpSpPr/>
          <p:nvPr/>
        </p:nvGrpSpPr>
        <p:grpSpPr>
          <a:xfrm rot="10800000">
            <a:off x="9918619" y="3845615"/>
            <a:ext cx="584775" cy="492443"/>
            <a:chOff x="10011242" y="3429000"/>
            <a:chExt cx="584775" cy="492443"/>
          </a:xfrm>
        </p:grpSpPr>
        <p:cxnSp>
          <p:nvCxnSpPr>
            <p:cNvPr id="111" name="直接箭头连接符 110">
              <a:extLst>
                <a:ext uri="{FF2B5EF4-FFF2-40B4-BE49-F238E27FC236}">
                  <a16:creationId xmlns:a16="http://schemas.microsoft.com/office/drawing/2014/main" id="{7DB1FA70-3D06-4670-A870-0E9958453820}"/>
                </a:ext>
              </a:extLst>
            </p:cNvPr>
            <p:cNvCxnSpPr>
              <a:cxnSpLocks/>
            </p:cNvCxnSpPr>
            <p:nvPr/>
          </p:nvCxnSpPr>
          <p:spPr>
            <a:xfrm>
              <a:off x="10021262" y="3438527"/>
              <a:ext cx="468000" cy="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0BE723A-F950-4BBB-8A11-31A3EE2667BB}"/>
                </a:ext>
              </a:extLst>
            </p:cNvPr>
            <p:cNvCxnSpPr>
              <a:cxnSpLocks/>
            </p:cNvCxnSpPr>
            <p:nvPr/>
          </p:nvCxnSpPr>
          <p:spPr>
            <a:xfrm>
              <a:off x="10021262" y="3891716"/>
              <a:ext cx="468000" cy="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993420B5-4813-44C1-945F-281A2260BB4F}"/>
                </a:ext>
              </a:extLst>
            </p:cNvPr>
            <p:cNvSpPr txBox="1"/>
            <p:nvPr/>
          </p:nvSpPr>
          <p:spPr>
            <a:xfrm>
              <a:off x="10011242" y="3429000"/>
              <a:ext cx="584775" cy="492443"/>
            </a:xfrm>
            <a:prstGeom prst="rect">
              <a:avLst/>
            </a:prstGeom>
            <a:noFill/>
            <a:ln>
              <a:noFill/>
            </a:ln>
          </p:spPr>
          <p:txBody>
            <a:bodyPr vert="eaVert"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endPar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sp>
        <p:nvSpPr>
          <p:cNvPr id="114" name="文本框 113">
            <a:extLst>
              <a:ext uri="{FF2B5EF4-FFF2-40B4-BE49-F238E27FC236}">
                <a16:creationId xmlns:a16="http://schemas.microsoft.com/office/drawing/2014/main" id="{0A2DD3A6-F676-4370-8DD7-36BAAA10D5C4}"/>
              </a:ext>
            </a:extLst>
          </p:cNvPr>
          <p:cNvSpPr txBox="1"/>
          <p:nvPr/>
        </p:nvSpPr>
        <p:spPr>
          <a:xfrm>
            <a:off x="10453028" y="3671838"/>
            <a:ext cx="963291" cy="89255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标志</a:t>
            </a:r>
            <a:endPar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PSW</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6" name="直接箭头连接符 115">
            <a:extLst>
              <a:ext uri="{FF2B5EF4-FFF2-40B4-BE49-F238E27FC236}">
                <a16:creationId xmlns:a16="http://schemas.microsoft.com/office/drawing/2014/main" id="{210AA756-09AF-46CA-830C-5D46076EB56D}"/>
              </a:ext>
            </a:extLst>
          </p:cNvPr>
          <p:cNvCxnSpPr>
            <a:cxnSpLocks/>
          </p:cNvCxnSpPr>
          <p:nvPr/>
        </p:nvCxnSpPr>
        <p:spPr>
          <a:xfrm rot="5400000">
            <a:off x="9076503" y="4791959"/>
            <a:ext cx="468000" cy="0"/>
          </a:xfrm>
          <a:prstGeom prst="straightConnector1">
            <a:avLst/>
          </a:prstGeom>
          <a:ln w="38100">
            <a:solidFill>
              <a:schemeClr val="accent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CC3F338F-0432-4124-898E-3AD3A81CAB2B}"/>
              </a:ext>
            </a:extLst>
          </p:cNvPr>
          <p:cNvCxnSpPr>
            <a:cxnSpLocks/>
          </p:cNvCxnSpPr>
          <p:nvPr/>
        </p:nvCxnSpPr>
        <p:spPr>
          <a:xfrm rot="5400000">
            <a:off x="8623314" y="4791959"/>
            <a:ext cx="468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4CB6B6F2-E60D-4624-ACF6-1850C8E5E528}"/>
              </a:ext>
            </a:extLst>
          </p:cNvPr>
          <p:cNvSpPr/>
          <p:nvPr/>
        </p:nvSpPr>
        <p:spPr>
          <a:xfrm>
            <a:off x="5703107" y="5104183"/>
            <a:ext cx="1762879" cy="474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MAR</a:t>
            </a: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20" name="箭头: 上下 119">
            <a:extLst>
              <a:ext uri="{FF2B5EF4-FFF2-40B4-BE49-F238E27FC236}">
                <a16:creationId xmlns:a16="http://schemas.microsoft.com/office/drawing/2014/main" id="{4337F5A2-0D78-425B-9915-392467A148CE}"/>
              </a:ext>
            </a:extLst>
          </p:cNvPr>
          <p:cNvSpPr/>
          <p:nvPr/>
        </p:nvSpPr>
        <p:spPr>
          <a:xfrm>
            <a:off x="11279157" y="384846"/>
            <a:ext cx="240631" cy="6408000"/>
          </a:xfrm>
          <a:prstGeom prst="upDownArrow">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箭头连接符 120">
            <a:extLst>
              <a:ext uri="{FF2B5EF4-FFF2-40B4-BE49-F238E27FC236}">
                <a16:creationId xmlns:a16="http://schemas.microsoft.com/office/drawing/2014/main" id="{C6378BAA-3F78-421A-BAE1-FC1DA2D334CD}"/>
              </a:ext>
            </a:extLst>
          </p:cNvPr>
          <p:cNvCxnSpPr>
            <a:cxnSpLocks/>
          </p:cNvCxnSpPr>
          <p:nvPr/>
        </p:nvCxnSpPr>
        <p:spPr>
          <a:xfrm>
            <a:off x="5173809" y="5340134"/>
            <a:ext cx="504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39F7895B-CB4B-4EB4-BB91-BD6A73E638E8}"/>
              </a:ext>
            </a:extLst>
          </p:cNvPr>
          <p:cNvCxnSpPr>
            <a:cxnSpLocks/>
          </p:cNvCxnSpPr>
          <p:nvPr/>
        </p:nvCxnSpPr>
        <p:spPr>
          <a:xfrm>
            <a:off x="7477528" y="5340134"/>
            <a:ext cx="3852000"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8666750A-B8B3-4E2A-89A4-8BE13423B990}"/>
              </a:ext>
            </a:extLst>
          </p:cNvPr>
          <p:cNvSpPr txBox="1"/>
          <p:nvPr/>
        </p:nvSpPr>
        <p:spPr>
          <a:xfrm>
            <a:off x="6457733" y="4683268"/>
            <a:ext cx="1046522"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cs typeface="+mn-cs"/>
              </a:rPr>
              <a:t>MARi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25" name="矩形 124">
            <a:extLst>
              <a:ext uri="{FF2B5EF4-FFF2-40B4-BE49-F238E27FC236}">
                <a16:creationId xmlns:a16="http://schemas.microsoft.com/office/drawing/2014/main" id="{D912B76C-DAD6-429E-9C31-EF841337DD79}"/>
              </a:ext>
            </a:extLst>
          </p:cNvPr>
          <p:cNvSpPr/>
          <p:nvPr/>
        </p:nvSpPr>
        <p:spPr>
          <a:xfrm>
            <a:off x="6505700" y="5981510"/>
            <a:ext cx="1762879" cy="4745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微软雅黑" panose="020B0503020204020204" pitchFamily="34" charset="-122"/>
                <a:ea typeface="微软雅黑" panose="020B0503020204020204" pitchFamily="34" charset="-122"/>
              </a:rPr>
              <a:t>MDR</a:t>
            </a:r>
            <a:endParaRPr lang="zh-CN" altLang="en-US" sz="2600" dirty="0">
              <a:solidFill>
                <a:schemeClr val="tx1"/>
              </a:solidFill>
              <a:latin typeface="微软雅黑" panose="020B0503020204020204" pitchFamily="34" charset="-122"/>
              <a:ea typeface="微软雅黑" panose="020B0503020204020204" pitchFamily="34" charset="-122"/>
            </a:endParaRPr>
          </a:p>
        </p:txBody>
      </p:sp>
      <p:cxnSp>
        <p:nvCxnSpPr>
          <p:cNvPr id="126" name="直接箭头连接符 125">
            <a:extLst>
              <a:ext uri="{FF2B5EF4-FFF2-40B4-BE49-F238E27FC236}">
                <a16:creationId xmlns:a16="http://schemas.microsoft.com/office/drawing/2014/main" id="{1314A6C2-18A4-4157-8596-3FC685733451}"/>
              </a:ext>
            </a:extLst>
          </p:cNvPr>
          <p:cNvCxnSpPr>
            <a:cxnSpLocks/>
          </p:cNvCxnSpPr>
          <p:nvPr/>
        </p:nvCxnSpPr>
        <p:spPr>
          <a:xfrm>
            <a:off x="5156189" y="6065070"/>
            <a:ext cx="1332000" cy="0"/>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CB206DEC-38B9-499D-92E0-E343C4EFF179}"/>
              </a:ext>
            </a:extLst>
          </p:cNvPr>
          <p:cNvCxnSpPr>
            <a:cxnSpLocks/>
          </p:cNvCxnSpPr>
          <p:nvPr/>
        </p:nvCxnSpPr>
        <p:spPr>
          <a:xfrm flipH="1">
            <a:off x="8266852" y="6103164"/>
            <a:ext cx="3600000"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 name="文本框 127">
            <a:extLst>
              <a:ext uri="{FF2B5EF4-FFF2-40B4-BE49-F238E27FC236}">
                <a16:creationId xmlns:a16="http://schemas.microsoft.com/office/drawing/2014/main" id="{E655F94A-C4E9-4DDA-B907-086B340581BC}"/>
              </a:ext>
            </a:extLst>
          </p:cNvPr>
          <p:cNvSpPr txBox="1"/>
          <p:nvPr/>
        </p:nvSpPr>
        <p:spPr>
          <a:xfrm>
            <a:off x="7239426" y="5533827"/>
            <a:ext cx="124991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rgbClr val="00B050"/>
                </a:solidFill>
                <a:effectLst/>
                <a:uLnTx/>
                <a:uFillTx/>
                <a:latin typeface="微软雅黑" panose="020B0503020204020204" pitchFamily="34" charset="-122"/>
                <a:ea typeface="微软雅黑" panose="020B0503020204020204" pitchFamily="34" charset="-122"/>
                <a:cs typeface="+mn-cs"/>
              </a:rPr>
              <a:t>MDRi</a:t>
            </a:r>
            <a:endParaRPr kumimoji="0" lang="zh-CN" altLang="en-US" sz="26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cxnSp>
        <p:nvCxnSpPr>
          <p:cNvPr id="134" name="直接箭头连接符 133">
            <a:extLst>
              <a:ext uri="{FF2B5EF4-FFF2-40B4-BE49-F238E27FC236}">
                <a16:creationId xmlns:a16="http://schemas.microsoft.com/office/drawing/2014/main" id="{2EE23883-7BED-4CD4-A146-160BD5C4B0D4}"/>
              </a:ext>
            </a:extLst>
          </p:cNvPr>
          <p:cNvCxnSpPr>
            <a:cxnSpLocks/>
          </p:cNvCxnSpPr>
          <p:nvPr/>
        </p:nvCxnSpPr>
        <p:spPr>
          <a:xfrm flipH="1">
            <a:off x="5146123" y="6305866"/>
            <a:ext cx="1368000" cy="0"/>
          </a:xfrm>
          <a:prstGeom prst="straightConnector1">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等腰三角形 134">
            <a:extLst>
              <a:ext uri="{FF2B5EF4-FFF2-40B4-BE49-F238E27FC236}">
                <a16:creationId xmlns:a16="http://schemas.microsoft.com/office/drawing/2014/main" id="{DB42DD48-0946-4646-96A4-3DFD90ED04FD}"/>
              </a:ext>
            </a:extLst>
          </p:cNvPr>
          <p:cNvSpPr/>
          <p:nvPr/>
        </p:nvSpPr>
        <p:spPr>
          <a:xfrm rot="16200000" flipH="1">
            <a:off x="5888731" y="6164812"/>
            <a:ext cx="222457" cy="288758"/>
          </a:xfrm>
          <a:prstGeom prst="triangl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a:extLst>
              <a:ext uri="{FF2B5EF4-FFF2-40B4-BE49-F238E27FC236}">
                <a16:creationId xmlns:a16="http://schemas.microsoft.com/office/drawing/2014/main" id="{A8FFB5EF-E3C4-4D46-9F68-93E6E3FDA3ED}"/>
              </a:ext>
            </a:extLst>
          </p:cNvPr>
          <p:cNvSpPr txBox="1"/>
          <p:nvPr/>
        </p:nvSpPr>
        <p:spPr>
          <a:xfrm>
            <a:off x="5429863" y="6317717"/>
            <a:ext cx="1254406"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MDRo</a:t>
            </a:r>
            <a:endParaRPr kumimoji="0" lang="zh-CN" altLang="en-US" sz="2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7" name="文本框 136">
            <a:extLst>
              <a:ext uri="{FF2B5EF4-FFF2-40B4-BE49-F238E27FC236}">
                <a16:creationId xmlns:a16="http://schemas.microsoft.com/office/drawing/2014/main" id="{30C86B2B-1FA4-4DAC-9F68-FC453A4EF18A}"/>
              </a:ext>
            </a:extLst>
          </p:cNvPr>
          <p:cNvSpPr txBox="1"/>
          <p:nvPr/>
        </p:nvSpPr>
        <p:spPr>
          <a:xfrm>
            <a:off x="3923129" y="-16656"/>
            <a:ext cx="2233242"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内部总线</a:t>
            </a:r>
            <a:endParaRPr lang="zh-CN" altLang="en-US" dirty="0"/>
          </a:p>
        </p:txBody>
      </p:sp>
      <p:sp>
        <p:nvSpPr>
          <p:cNvPr id="138" name="文本框 137">
            <a:extLst>
              <a:ext uri="{FF2B5EF4-FFF2-40B4-BE49-F238E27FC236}">
                <a16:creationId xmlns:a16="http://schemas.microsoft.com/office/drawing/2014/main" id="{5327E310-F1C4-42A4-8DE4-D4925A840FB2}"/>
              </a:ext>
            </a:extLst>
          </p:cNvPr>
          <p:cNvSpPr txBox="1"/>
          <p:nvPr/>
        </p:nvSpPr>
        <p:spPr>
          <a:xfrm>
            <a:off x="9831157" y="384846"/>
            <a:ext cx="1512359"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mn-cs"/>
              </a:rPr>
              <a:t>地址总线</a:t>
            </a:r>
            <a:endParaRPr lang="zh-CN" altLang="en-US" dirty="0">
              <a:solidFill>
                <a:srgbClr val="92D050"/>
              </a:solidFill>
            </a:endParaRPr>
          </a:p>
        </p:txBody>
      </p:sp>
      <p:sp>
        <p:nvSpPr>
          <p:cNvPr id="139" name="文本框 138">
            <a:extLst>
              <a:ext uri="{FF2B5EF4-FFF2-40B4-BE49-F238E27FC236}">
                <a16:creationId xmlns:a16="http://schemas.microsoft.com/office/drawing/2014/main" id="{3ACB962F-70A2-4FBC-9F03-A7EEE629206B}"/>
              </a:ext>
            </a:extLst>
          </p:cNvPr>
          <p:cNvSpPr txBox="1"/>
          <p:nvPr/>
        </p:nvSpPr>
        <p:spPr>
          <a:xfrm>
            <a:off x="14283" y="776106"/>
            <a:ext cx="4431499" cy="830997"/>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程序计数器</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：存放下一条指令地址，有自增功能</a:t>
            </a:r>
            <a:endParaRPr lang="zh-CN" altLang="en-US" sz="2400" dirty="0"/>
          </a:p>
        </p:txBody>
      </p:sp>
      <p:sp>
        <p:nvSpPr>
          <p:cNvPr id="140" name="文本框 139">
            <a:extLst>
              <a:ext uri="{FF2B5EF4-FFF2-40B4-BE49-F238E27FC236}">
                <a16:creationId xmlns:a16="http://schemas.microsoft.com/office/drawing/2014/main" id="{342ED171-BB8C-4764-9A15-E223002EDB01}"/>
              </a:ext>
            </a:extLst>
          </p:cNvPr>
          <p:cNvSpPr txBox="1"/>
          <p:nvPr/>
        </p:nvSpPr>
        <p:spPr>
          <a:xfrm>
            <a:off x="14283" y="1641041"/>
            <a:ext cx="4431499" cy="830997"/>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指令寄存器</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IR</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：保存当前正在执行的指令。</a:t>
            </a:r>
            <a:endParaRPr lang="zh-CN" altLang="en-US" sz="2400" dirty="0"/>
          </a:p>
        </p:txBody>
      </p:sp>
      <p:sp>
        <p:nvSpPr>
          <p:cNvPr id="141" name="文本框 140">
            <a:extLst>
              <a:ext uri="{FF2B5EF4-FFF2-40B4-BE49-F238E27FC236}">
                <a16:creationId xmlns:a16="http://schemas.microsoft.com/office/drawing/2014/main" id="{E7B70163-9465-4C4E-8915-8C8F5A0D5B0E}"/>
              </a:ext>
            </a:extLst>
          </p:cNvPr>
          <p:cNvSpPr txBox="1"/>
          <p:nvPr/>
        </p:nvSpPr>
        <p:spPr>
          <a:xfrm>
            <a:off x="14283" y="2505976"/>
            <a:ext cx="4431499" cy="830997"/>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指令译码器</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：对操作码字段进行译码</a:t>
            </a:r>
            <a:endParaRPr lang="zh-CN" altLang="en-US" sz="2400" dirty="0"/>
          </a:p>
        </p:txBody>
      </p:sp>
      <p:sp>
        <p:nvSpPr>
          <p:cNvPr id="142" name="文本框 141">
            <a:extLst>
              <a:ext uri="{FF2B5EF4-FFF2-40B4-BE49-F238E27FC236}">
                <a16:creationId xmlns:a16="http://schemas.microsoft.com/office/drawing/2014/main" id="{4C111AF7-3EC2-499A-A416-2946ED877E7A}"/>
              </a:ext>
            </a:extLst>
          </p:cNvPr>
          <p:cNvSpPr txBox="1"/>
          <p:nvPr/>
        </p:nvSpPr>
        <p:spPr>
          <a:xfrm>
            <a:off x="14283" y="3370911"/>
            <a:ext cx="4431499" cy="1569660"/>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微操作信号发生器</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IR</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PSW</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及时序信号，产生各种控制信号。其结构有组合逻辑型和存储逻辑型两种。</a:t>
            </a:r>
            <a:endParaRPr lang="zh-CN" altLang="en-US" sz="2400" dirty="0"/>
          </a:p>
        </p:txBody>
      </p:sp>
      <p:sp>
        <p:nvSpPr>
          <p:cNvPr id="143" name="文本框 142">
            <a:extLst>
              <a:ext uri="{FF2B5EF4-FFF2-40B4-BE49-F238E27FC236}">
                <a16:creationId xmlns:a16="http://schemas.microsoft.com/office/drawing/2014/main" id="{4C499DFA-0459-4468-8180-4FAC14BC1197}"/>
              </a:ext>
            </a:extLst>
          </p:cNvPr>
          <p:cNvSpPr txBox="1"/>
          <p:nvPr/>
        </p:nvSpPr>
        <p:spPr>
          <a:xfrm>
            <a:off x="14283" y="4974510"/>
            <a:ext cx="4568454"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时序系统</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：产生各种时序信号</a:t>
            </a:r>
            <a:endParaRPr lang="zh-CN" altLang="en-US" sz="2400" dirty="0"/>
          </a:p>
        </p:txBody>
      </p:sp>
      <p:sp>
        <p:nvSpPr>
          <p:cNvPr id="144" name="文本框 143">
            <a:extLst>
              <a:ext uri="{FF2B5EF4-FFF2-40B4-BE49-F238E27FC236}">
                <a16:creationId xmlns:a16="http://schemas.microsoft.com/office/drawing/2014/main" id="{5C0F5B3B-BB57-4509-A057-397D21C4C1C8}"/>
              </a:ext>
            </a:extLst>
          </p:cNvPr>
          <p:cNvSpPr txBox="1"/>
          <p:nvPr/>
        </p:nvSpPr>
        <p:spPr>
          <a:xfrm>
            <a:off x="14283" y="5470114"/>
            <a:ext cx="4715264"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MAR</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：存放待访问主存单元地址</a:t>
            </a:r>
            <a:endParaRPr lang="zh-CN" altLang="en-US" sz="2400" dirty="0"/>
          </a:p>
        </p:txBody>
      </p:sp>
      <p:sp>
        <p:nvSpPr>
          <p:cNvPr id="145" name="文本框 144">
            <a:extLst>
              <a:ext uri="{FF2B5EF4-FFF2-40B4-BE49-F238E27FC236}">
                <a16:creationId xmlns:a16="http://schemas.microsoft.com/office/drawing/2014/main" id="{88891DDB-D267-4C5C-8E98-63030B07E3A7}"/>
              </a:ext>
            </a:extLst>
          </p:cNvPr>
          <p:cNvSpPr txBox="1"/>
          <p:nvPr/>
        </p:nvSpPr>
        <p:spPr>
          <a:xfrm>
            <a:off x="14283" y="5965718"/>
            <a:ext cx="4568454" cy="830997"/>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MDR</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：暂存向主存写入或从主存读出的信息</a:t>
            </a:r>
            <a:endParaRPr lang="zh-CN" altLang="en-US" sz="2400" dirty="0"/>
          </a:p>
        </p:txBody>
      </p:sp>
      <p:sp>
        <p:nvSpPr>
          <p:cNvPr id="146" name="箭头: 上下 145">
            <a:extLst>
              <a:ext uri="{FF2B5EF4-FFF2-40B4-BE49-F238E27FC236}">
                <a16:creationId xmlns:a16="http://schemas.microsoft.com/office/drawing/2014/main" id="{E0C9B220-4D32-4929-9FD4-80BE0583D1E6}"/>
              </a:ext>
            </a:extLst>
          </p:cNvPr>
          <p:cNvSpPr/>
          <p:nvPr/>
        </p:nvSpPr>
        <p:spPr>
          <a:xfrm>
            <a:off x="11773784" y="420847"/>
            <a:ext cx="240631" cy="6408000"/>
          </a:xfrm>
          <a:prstGeom prst="upDownArrow">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0F133B03-287D-4E4A-B052-2AA67AD21929}"/>
              </a:ext>
            </a:extLst>
          </p:cNvPr>
          <p:cNvSpPr txBox="1"/>
          <p:nvPr/>
        </p:nvSpPr>
        <p:spPr>
          <a:xfrm>
            <a:off x="10732980" y="0"/>
            <a:ext cx="1512359"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schemeClr val="accent4">
                    <a:lumMod val="75000"/>
                  </a:schemeClr>
                </a:solidFill>
                <a:effectLst/>
                <a:uLnTx/>
                <a:uFillTx/>
                <a:latin typeface="微软雅黑" panose="020B0503020204020204" pitchFamily="34" charset="-122"/>
                <a:ea typeface="微软雅黑" panose="020B0503020204020204" pitchFamily="34" charset="-122"/>
              </a:rPr>
              <a:t>数据总线</a:t>
            </a:r>
            <a:endParaRPr lang="zh-CN" altLang="en-US" dirty="0">
              <a:solidFill>
                <a:schemeClr val="accent4">
                  <a:lumMod val="75000"/>
                </a:schemeClr>
              </a:solidFill>
            </a:endParaRPr>
          </a:p>
        </p:txBody>
      </p:sp>
      <p:cxnSp>
        <p:nvCxnSpPr>
          <p:cNvPr id="148" name="直接箭头连接符 147">
            <a:extLst>
              <a:ext uri="{FF2B5EF4-FFF2-40B4-BE49-F238E27FC236}">
                <a16:creationId xmlns:a16="http://schemas.microsoft.com/office/drawing/2014/main" id="{C5A02342-B603-4827-BCDF-076F9D376180}"/>
              </a:ext>
            </a:extLst>
          </p:cNvPr>
          <p:cNvCxnSpPr>
            <a:cxnSpLocks/>
          </p:cNvCxnSpPr>
          <p:nvPr/>
        </p:nvCxnSpPr>
        <p:spPr>
          <a:xfrm>
            <a:off x="8309236" y="6365649"/>
            <a:ext cx="3528000"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9" name="等腰三角形 148">
            <a:extLst>
              <a:ext uri="{FF2B5EF4-FFF2-40B4-BE49-F238E27FC236}">
                <a16:creationId xmlns:a16="http://schemas.microsoft.com/office/drawing/2014/main" id="{B035AE3F-0C43-4DB9-8C68-A642A19EE992}"/>
              </a:ext>
            </a:extLst>
          </p:cNvPr>
          <p:cNvSpPr/>
          <p:nvPr/>
        </p:nvSpPr>
        <p:spPr>
          <a:xfrm rot="5400000">
            <a:off x="9051844" y="6224595"/>
            <a:ext cx="222457" cy="288758"/>
          </a:xfrm>
          <a:prstGeom prst="triangle">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E6245679-CD41-4B01-910F-61299A28985D}"/>
              </a:ext>
            </a:extLst>
          </p:cNvPr>
          <p:cNvSpPr txBox="1"/>
          <p:nvPr/>
        </p:nvSpPr>
        <p:spPr>
          <a:xfrm>
            <a:off x="9058048" y="6373751"/>
            <a:ext cx="1445346" cy="492443"/>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4">
                    <a:lumMod val="75000"/>
                  </a:schemeClr>
                </a:solidFill>
                <a:effectLst/>
                <a:uLnTx/>
                <a:uFillTx/>
                <a:latin typeface="微软雅黑" panose="020B0503020204020204" pitchFamily="34" charset="-122"/>
                <a:ea typeface="微软雅黑" panose="020B0503020204020204" pitchFamily="34" charset="-122"/>
                <a:cs typeface="+mn-cs"/>
              </a:rPr>
              <a:t>MDRoE</a:t>
            </a:r>
            <a:endParaRPr kumimoji="0" lang="zh-CN" altLang="en-US" sz="2600" b="0" i="0" u="none" strike="noStrike" kern="1200" cap="none" spc="0" normalizeH="0" baseline="0" noProof="0" dirty="0">
              <a:ln>
                <a:noFill/>
              </a:ln>
              <a:solidFill>
                <a:schemeClr val="accent4">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51" name="文本框 150">
            <a:extLst>
              <a:ext uri="{FF2B5EF4-FFF2-40B4-BE49-F238E27FC236}">
                <a16:creationId xmlns:a16="http://schemas.microsoft.com/office/drawing/2014/main" id="{70E7ABD0-BC22-46C4-8EDD-32FA4B7A06B3}"/>
              </a:ext>
            </a:extLst>
          </p:cNvPr>
          <p:cNvSpPr txBox="1"/>
          <p:nvPr/>
        </p:nvSpPr>
        <p:spPr>
          <a:xfrm>
            <a:off x="7109986" y="6396365"/>
            <a:ext cx="1249914" cy="49244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0" normalizeH="0" baseline="0" noProof="0" dirty="0" err="1">
                <a:ln>
                  <a:noFill/>
                </a:ln>
                <a:solidFill>
                  <a:schemeClr val="accent4">
                    <a:lumMod val="75000"/>
                  </a:schemeClr>
                </a:solidFill>
                <a:effectLst/>
                <a:uLnTx/>
                <a:uFillTx/>
                <a:latin typeface="微软雅黑" panose="020B0503020204020204" pitchFamily="34" charset="-122"/>
                <a:ea typeface="微软雅黑" panose="020B0503020204020204" pitchFamily="34" charset="-122"/>
                <a:cs typeface="+mn-cs"/>
              </a:rPr>
              <a:t>MDRiE</a:t>
            </a:r>
            <a:endParaRPr kumimoji="0" lang="zh-CN" altLang="en-US" sz="2600" b="0" i="0" u="none" strike="noStrike" kern="1200" cap="none" spc="0" normalizeH="0" baseline="0" noProof="0" dirty="0">
              <a:ln>
                <a:noFill/>
              </a:ln>
              <a:solidFill>
                <a:schemeClr val="accent4">
                  <a:lumMod val="75000"/>
                </a:scheme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241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500"/>
                                        <p:tgtEl>
                                          <p:spTgt spid="8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500"/>
                                        <p:tgtEl>
                                          <p:spTgt spid="9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500"/>
                                        <p:tgtEl>
                                          <p:spTgt spid="9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fade">
                                      <p:cBhvr>
                                        <p:cTn id="79" dur="500"/>
                                        <p:tgtEl>
                                          <p:spTgt spid="1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95"/>
                                        </p:tgtEl>
                                        <p:attrNameLst>
                                          <p:attrName>style.visibility</p:attrName>
                                        </p:attrNameLst>
                                      </p:cBhvr>
                                      <p:to>
                                        <p:strVal val="visible"/>
                                      </p:to>
                                    </p:set>
                                    <p:animEffect transition="in" filter="wipe(left)">
                                      <p:cBhvr>
                                        <p:cTn id="92" dur="500"/>
                                        <p:tgtEl>
                                          <p:spTgt spid="95"/>
                                        </p:tgtEl>
                                      </p:cBhvr>
                                    </p:animEffect>
                                  </p:childTnLst>
                                </p:cTn>
                              </p:par>
                              <p:par>
                                <p:cTn id="93" presetID="22" presetClass="entr" presetSubtype="8"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wipe(left)">
                                      <p:cBhvr>
                                        <p:cTn id="95" dur="500"/>
                                        <p:tgtEl>
                                          <p:spTgt spid="96"/>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wipe(left)">
                                      <p:cBhvr>
                                        <p:cTn id="98" dur="500"/>
                                        <p:tgtEl>
                                          <p:spTgt spid="9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42"/>
                                        </p:tgtEl>
                                        <p:attrNameLst>
                                          <p:attrName>style.visibility</p:attrName>
                                        </p:attrNameLst>
                                      </p:cBhvr>
                                      <p:to>
                                        <p:strVal val="visible"/>
                                      </p:to>
                                    </p:set>
                                    <p:animEffect transition="in" filter="fade">
                                      <p:cBhvr>
                                        <p:cTn id="103" dur="500"/>
                                        <p:tgtEl>
                                          <p:spTgt spid="1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43"/>
                                        </p:tgtEl>
                                        <p:attrNameLst>
                                          <p:attrName>style.visibility</p:attrName>
                                        </p:attrNameLst>
                                      </p:cBhvr>
                                      <p:to>
                                        <p:strVal val="visible"/>
                                      </p:to>
                                    </p:set>
                                    <p:animEffect transition="in" filter="fade">
                                      <p:cBhvr>
                                        <p:cTn id="113" dur="500"/>
                                        <p:tgtEl>
                                          <p:spTgt spid="1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500"/>
                                        <p:tgtEl>
                                          <p:spTgt spid="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7"/>
                                        </p:tgtEl>
                                        <p:attrNameLst>
                                          <p:attrName>style.visibility</p:attrName>
                                        </p:attrNameLst>
                                      </p:cBhvr>
                                      <p:to>
                                        <p:strVal val="visible"/>
                                      </p:to>
                                    </p:set>
                                    <p:animEffect transition="in" filter="fade">
                                      <p:cBhvr>
                                        <p:cTn id="121" dur="500"/>
                                        <p:tgtEl>
                                          <p:spTgt spid="10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10"/>
                                        </p:tgtEl>
                                        <p:attrNameLst>
                                          <p:attrName>style.visibility</p:attrName>
                                        </p:attrNameLst>
                                      </p:cBhvr>
                                      <p:to>
                                        <p:strVal val="visible"/>
                                      </p:to>
                                    </p:set>
                                    <p:animEffect transition="in" filter="fade">
                                      <p:cBhvr>
                                        <p:cTn id="126" dur="500"/>
                                        <p:tgtEl>
                                          <p:spTgt spid="11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4"/>
                                        </p:tgtEl>
                                        <p:attrNameLst>
                                          <p:attrName>style.visibility</p:attrName>
                                        </p:attrNameLst>
                                      </p:cBhvr>
                                      <p:to>
                                        <p:strVal val="visible"/>
                                      </p:to>
                                    </p:set>
                                    <p:animEffect transition="in" filter="fade">
                                      <p:cBhvr>
                                        <p:cTn id="129" dur="500"/>
                                        <p:tgtEl>
                                          <p:spTgt spid="11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16"/>
                                        </p:tgtEl>
                                        <p:attrNameLst>
                                          <p:attrName>style.visibility</p:attrName>
                                        </p:attrNameLst>
                                      </p:cBhvr>
                                      <p:to>
                                        <p:strVal val="visible"/>
                                      </p:to>
                                    </p:set>
                                    <p:animEffect transition="in" filter="fade">
                                      <p:cBhvr>
                                        <p:cTn id="134" dur="500"/>
                                        <p:tgtEl>
                                          <p:spTgt spid="116"/>
                                        </p:tgtEl>
                                      </p:cBhvr>
                                    </p:animEffect>
                                  </p:childTnLst>
                                </p:cTn>
                              </p:par>
                              <p:par>
                                <p:cTn id="135" presetID="10" presetClass="entr" presetSubtype="0" fill="hold" nodeType="withEffect">
                                  <p:stCondLst>
                                    <p:cond delay="0"/>
                                  </p:stCondLst>
                                  <p:childTnLst>
                                    <p:set>
                                      <p:cBhvr>
                                        <p:cTn id="136" dur="1" fill="hold">
                                          <p:stCondLst>
                                            <p:cond delay="0"/>
                                          </p:stCondLst>
                                        </p:cTn>
                                        <p:tgtEl>
                                          <p:spTgt spid="117"/>
                                        </p:tgtEl>
                                        <p:attrNameLst>
                                          <p:attrName>style.visibility</p:attrName>
                                        </p:attrNameLst>
                                      </p:cBhvr>
                                      <p:to>
                                        <p:strVal val="visible"/>
                                      </p:to>
                                    </p:set>
                                    <p:animEffect transition="in" filter="fade">
                                      <p:cBhvr>
                                        <p:cTn id="137" dur="500"/>
                                        <p:tgtEl>
                                          <p:spTgt spid="11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18"/>
                                        </p:tgtEl>
                                        <p:attrNameLst>
                                          <p:attrName>style.visibility</p:attrName>
                                        </p:attrNameLst>
                                      </p:cBhvr>
                                      <p:to>
                                        <p:strVal val="visible"/>
                                      </p:to>
                                    </p:set>
                                    <p:animEffect transition="in" filter="fade">
                                      <p:cBhvr>
                                        <p:cTn id="140" dur="500"/>
                                        <p:tgtEl>
                                          <p:spTgt spid="1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144"/>
                                        </p:tgtEl>
                                        <p:attrNameLst>
                                          <p:attrName>style.visibility</p:attrName>
                                        </p:attrNameLst>
                                      </p:cBhvr>
                                      <p:to>
                                        <p:strVal val="visible"/>
                                      </p:to>
                                    </p:set>
                                    <p:animEffect transition="in" filter="fade">
                                      <p:cBhvr>
                                        <p:cTn id="145" dur="500"/>
                                        <p:tgtEl>
                                          <p:spTgt spid="14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9"/>
                                        </p:tgtEl>
                                        <p:attrNameLst>
                                          <p:attrName>style.visibility</p:attrName>
                                        </p:attrNameLst>
                                      </p:cBhvr>
                                      <p:to>
                                        <p:strVal val="visible"/>
                                      </p:to>
                                    </p:set>
                                    <p:animEffect transition="in" filter="fade">
                                      <p:cBhvr>
                                        <p:cTn id="150" dur="500"/>
                                        <p:tgtEl>
                                          <p:spTgt spid="119"/>
                                        </p:tgtEl>
                                      </p:cBhvr>
                                    </p:animEffect>
                                  </p:childTnLst>
                                </p:cTn>
                              </p:par>
                              <p:par>
                                <p:cTn id="151" presetID="10" presetClass="entr" presetSubtype="0" fill="hold" nodeType="withEffect">
                                  <p:stCondLst>
                                    <p:cond delay="0"/>
                                  </p:stCondLst>
                                  <p:childTnLst>
                                    <p:set>
                                      <p:cBhvr>
                                        <p:cTn id="152" dur="1" fill="hold">
                                          <p:stCondLst>
                                            <p:cond delay="0"/>
                                          </p:stCondLst>
                                        </p:cTn>
                                        <p:tgtEl>
                                          <p:spTgt spid="121"/>
                                        </p:tgtEl>
                                        <p:attrNameLst>
                                          <p:attrName>style.visibility</p:attrName>
                                        </p:attrNameLst>
                                      </p:cBhvr>
                                      <p:to>
                                        <p:strVal val="visible"/>
                                      </p:to>
                                    </p:set>
                                    <p:animEffect transition="in" filter="fade">
                                      <p:cBhvr>
                                        <p:cTn id="153" dur="500"/>
                                        <p:tgtEl>
                                          <p:spTgt spid="12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23"/>
                                        </p:tgtEl>
                                        <p:attrNameLst>
                                          <p:attrName>style.visibility</p:attrName>
                                        </p:attrNameLst>
                                      </p:cBhvr>
                                      <p:to>
                                        <p:strVal val="visible"/>
                                      </p:to>
                                    </p:set>
                                    <p:animEffect transition="in" filter="fade">
                                      <p:cBhvr>
                                        <p:cTn id="156" dur="500"/>
                                        <p:tgtEl>
                                          <p:spTgt spid="123"/>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122"/>
                                        </p:tgtEl>
                                        <p:attrNameLst>
                                          <p:attrName>style.visibility</p:attrName>
                                        </p:attrNameLst>
                                      </p:cBhvr>
                                      <p:to>
                                        <p:strVal val="visible"/>
                                      </p:to>
                                    </p:set>
                                    <p:animEffect transition="in" filter="fade">
                                      <p:cBhvr>
                                        <p:cTn id="161" dur="500"/>
                                        <p:tgtEl>
                                          <p:spTgt spid="122"/>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8"/>
                                        </p:tgtEl>
                                        <p:attrNameLst>
                                          <p:attrName>style.visibility</p:attrName>
                                        </p:attrNameLst>
                                      </p:cBhvr>
                                      <p:to>
                                        <p:strVal val="visible"/>
                                      </p:to>
                                    </p:set>
                                    <p:animEffect transition="in" filter="fade">
                                      <p:cBhvr>
                                        <p:cTn id="169" dur="500"/>
                                        <p:tgtEl>
                                          <p:spTgt spid="13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45"/>
                                        </p:tgtEl>
                                        <p:attrNameLst>
                                          <p:attrName>style.visibility</p:attrName>
                                        </p:attrNameLst>
                                      </p:cBhvr>
                                      <p:to>
                                        <p:strVal val="visible"/>
                                      </p:to>
                                    </p:set>
                                    <p:animEffect transition="in" filter="fade">
                                      <p:cBhvr>
                                        <p:cTn id="174" dur="500"/>
                                        <p:tgtEl>
                                          <p:spTgt spid="145"/>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125"/>
                                        </p:tgtEl>
                                        <p:attrNameLst>
                                          <p:attrName>style.visibility</p:attrName>
                                        </p:attrNameLst>
                                      </p:cBhvr>
                                      <p:to>
                                        <p:strVal val="visible"/>
                                      </p:to>
                                    </p:set>
                                    <p:animEffect transition="in" filter="fade">
                                      <p:cBhvr>
                                        <p:cTn id="179" dur="500"/>
                                        <p:tgtEl>
                                          <p:spTgt spid="125"/>
                                        </p:tgtEl>
                                      </p:cBhvr>
                                    </p:animEffect>
                                  </p:childTnLst>
                                </p:cTn>
                              </p:par>
                              <p:par>
                                <p:cTn id="180" presetID="10" presetClass="entr" presetSubtype="0" fill="hold" nodeType="withEffect">
                                  <p:stCondLst>
                                    <p:cond delay="0"/>
                                  </p:stCondLst>
                                  <p:childTnLst>
                                    <p:set>
                                      <p:cBhvr>
                                        <p:cTn id="181" dur="1" fill="hold">
                                          <p:stCondLst>
                                            <p:cond delay="0"/>
                                          </p:stCondLst>
                                        </p:cTn>
                                        <p:tgtEl>
                                          <p:spTgt spid="126"/>
                                        </p:tgtEl>
                                        <p:attrNameLst>
                                          <p:attrName>style.visibility</p:attrName>
                                        </p:attrNameLst>
                                      </p:cBhvr>
                                      <p:to>
                                        <p:strVal val="visible"/>
                                      </p:to>
                                    </p:set>
                                    <p:animEffect transition="in" filter="fade">
                                      <p:cBhvr>
                                        <p:cTn id="182" dur="500"/>
                                        <p:tgtEl>
                                          <p:spTgt spid="12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28"/>
                                        </p:tgtEl>
                                        <p:attrNameLst>
                                          <p:attrName>style.visibility</p:attrName>
                                        </p:attrNameLst>
                                      </p:cBhvr>
                                      <p:to>
                                        <p:strVal val="visible"/>
                                      </p:to>
                                    </p:set>
                                    <p:animEffect transition="in" filter="fade">
                                      <p:cBhvr>
                                        <p:cTn id="185" dur="500"/>
                                        <p:tgtEl>
                                          <p:spTgt spid="128"/>
                                        </p:tgtEl>
                                      </p:cBhvr>
                                    </p:animEffect>
                                  </p:childTnLst>
                                </p:cTn>
                              </p:par>
                              <p:par>
                                <p:cTn id="186" presetID="10" presetClass="entr" presetSubtype="0" fill="hold" nodeType="withEffect">
                                  <p:stCondLst>
                                    <p:cond delay="0"/>
                                  </p:stCondLst>
                                  <p:childTnLst>
                                    <p:set>
                                      <p:cBhvr>
                                        <p:cTn id="187" dur="1" fill="hold">
                                          <p:stCondLst>
                                            <p:cond delay="0"/>
                                          </p:stCondLst>
                                        </p:cTn>
                                        <p:tgtEl>
                                          <p:spTgt spid="134"/>
                                        </p:tgtEl>
                                        <p:attrNameLst>
                                          <p:attrName>style.visibility</p:attrName>
                                        </p:attrNameLst>
                                      </p:cBhvr>
                                      <p:to>
                                        <p:strVal val="visible"/>
                                      </p:to>
                                    </p:set>
                                    <p:animEffect transition="in" filter="fade">
                                      <p:cBhvr>
                                        <p:cTn id="188" dur="500"/>
                                        <p:tgtEl>
                                          <p:spTgt spid="13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5"/>
                                        </p:tgtEl>
                                        <p:attrNameLst>
                                          <p:attrName>style.visibility</p:attrName>
                                        </p:attrNameLst>
                                      </p:cBhvr>
                                      <p:to>
                                        <p:strVal val="visible"/>
                                      </p:to>
                                    </p:set>
                                    <p:animEffect transition="in" filter="fade">
                                      <p:cBhvr>
                                        <p:cTn id="191" dur="500"/>
                                        <p:tgtEl>
                                          <p:spTgt spid="135"/>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6"/>
                                        </p:tgtEl>
                                        <p:attrNameLst>
                                          <p:attrName>style.visibility</p:attrName>
                                        </p:attrNameLst>
                                      </p:cBhvr>
                                      <p:to>
                                        <p:strVal val="visible"/>
                                      </p:to>
                                    </p:set>
                                    <p:animEffect transition="in" filter="fade">
                                      <p:cBhvr>
                                        <p:cTn id="194" dur="500"/>
                                        <p:tgtEl>
                                          <p:spTgt spid="136"/>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146"/>
                                        </p:tgtEl>
                                        <p:attrNameLst>
                                          <p:attrName>style.visibility</p:attrName>
                                        </p:attrNameLst>
                                      </p:cBhvr>
                                      <p:to>
                                        <p:strVal val="visible"/>
                                      </p:to>
                                    </p:set>
                                    <p:animEffect transition="in" filter="fade">
                                      <p:cBhvr>
                                        <p:cTn id="199" dur="500"/>
                                        <p:tgtEl>
                                          <p:spTgt spid="14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47"/>
                                        </p:tgtEl>
                                        <p:attrNameLst>
                                          <p:attrName>style.visibility</p:attrName>
                                        </p:attrNameLst>
                                      </p:cBhvr>
                                      <p:to>
                                        <p:strVal val="visible"/>
                                      </p:to>
                                    </p:set>
                                    <p:animEffect transition="in" filter="fade">
                                      <p:cBhvr>
                                        <p:cTn id="202" dur="500"/>
                                        <p:tgtEl>
                                          <p:spTgt spid="147"/>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27"/>
                                        </p:tgtEl>
                                        <p:attrNameLst>
                                          <p:attrName>style.visibility</p:attrName>
                                        </p:attrNameLst>
                                      </p:cBhvr>
                                      <p:to>
                                        <p:strVal val="visible"/>
                                      </p:to>
                                    </p:set>
                                    <p:animEffect transition="in" filter="fade">
                                      <p:cBhvr>
                                        <p:cTn id="207" dur="500"/>
                                        <p:tgtEl>
                                          <p:spTgt spid="12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51"/>
                                        </p:tgtEl>
                                        <p:attrNameLst>
                                          <p:attrName>style.visibility</p:attrName>
                                        </p:attrNameLst>
                                      </p:cBhvr>
                                      <p:to>
                                        <p:strVal val="visible"/>
                                      </p:to>
                                    </p:set>
                                    <p:animEffect transition="in" filter="fade">
                                      <p:cBhvr>
                                        <p:cTn id="210" dur="500"/>
                                        <p:tgtEl>
                                          <p:spTgt spid="151"/>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48"/>
                                        </p:tgtEl>
                                        <p:attrNameLst>
                                          <p:attrName>style.visibility</p:attrName>
                                        </p:attrNameLst>
                                      </p:cBhvr>
                                      <p:to>
                                        <p:strVal val="visible"/>
                                      </p:to>
                                    </p:set>
                                    <p:animEffect transition="in" filter="fade">
                                      <p:cBhvr>
                                        <p:cTn id="215" dur="500"/>
                                        <p:tgtEl>
                                          <p:spTgt spid="148"/>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49"/>
                                        </p:tgtEl>
                                        <p:attrNameLst>
                                          <p:attrName>style.visibility</p:attrName>
                                        </p:attrNameLst>
                                      </p:cBhvr>
                                      <p:to>
                                        <p:strVal val="visible"/>
                                      </p:to>
                                    </p:set>
                                    <p:animEffect transition="in" filter="fade">
                                      <p:cBhvr>
                                        <p:cTn id="218" dur="500"/>
                                        <p:tgtEl>
                                          <p:spTgt spid="14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50"/>
                                        </p:tgtEl>
                                        <p:attrNameLst>
                                          <p:attrName>style.visibility</p:attrName>
                                        </p:attrNameLst>
                                      </p:cBhvr>
                                      <p:to>
                                        <p:strVal val="visible"/>
                                      </p:to>
                                    </p:set>
                                    <p:animEffect transition="in" filter="fade">
                                      <p:cBhvr>
                                        <p:cTn id="221"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45" grpId="0" animBg="1"/>
      <p:bldP spid="77" grpId="0" animBg="1"/>
      <p:bldP spid="79" grpId="0"/>
      <p:bldP spid="81" grpId="0"/>
      <p:bldP spid="85" grpId="0"/>
      <p:bldP spid="86" grpId="0" animBg="1"/>
      <p:bldP spid="87" grpId="0" animBg="1"/>
      <p:bldP spid="90" grpId="0"/>
      <p:bldP spid="92" grpId="0" animBg="1"/>
      <p:bldP spid="93" grpId="0"/>
      <p:bldP spid="94" grpId="0"/>
      <p:bldP spid="5" grpId="0" animBg="1"/>
      <p:bldP spid="97" grpId="0"/>
      <p:bldP spid="101" grpId="0" animBg="1"/>
      <p:bldP spid="107" grpId="0" animBg="1"/>
      <p:bldP spid="114" grpId="0"/>
      <p:bldP spid="119" grpId="0" animBg="1"/>
      <p:bldP spid="120" grpId="0" animBg="1"/>
      <p:bldP spid="123" grpId="0"/>
      <p:bldP spid="125" grpId="0" animBg="1"/>
      <p:bldP spid="128" grpId="0"/>
      <p:bldP spid="135" grpId="0" animBg="1"/>
      <p:bldP spid="136" grpId="0"/>
      <p:bldP spid="138" grpId="0"/>
      <p:bldP spid="139" grpId="0"/>
      <p:bldP spid="140" grpId="0"/>
      <p:bldP spid="141" grpId="0"/>
      <p:bldP spid="142" grpId="0"/>
      <p:bldP spid="143" grpId="0"/>
      <p:bldP spid="144" grpId="0"/>
      <p:bldP spid="145" grpId="0"/>
      <p:bldP spid="146" grpId="0" animBg="1"/>
      <p:bldP spid="147" grpId="0"/>
      <p:bldP spid="149" grpId="0" animBg="1"/>
      <p:bldP spid="150" grpId="0"/>
      <p:bldP spid="1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微程序控制器的设计步骤</a:t>
            </a:r>
          </a:p>
        </p:txBody>
      </p:sp>
      <p:sp>
        <p:nvSpPr>
          <p:cNvPr id="10" name="文本框 9">
            <a:extLst>
              <a:ext uri="{FF2B5EF4-FFF2-40B4-BE49-F238E27FC236}">
                <a16:creationId xmlns:a16="http://schemas.microsoft.com/office/drawing/2014/main" id="{C677B19C-DEDF-4FDE-BA96-81F35DB58795}"/>
              </a:ext>
            </a:extLst>
          </p:cNvPr>
          <p:cNvSpPr txBox="1"/>
          <p:nvPr/>
        </p:nvSpPr>
        <p:spPr>
          <a:xfrm>
            <a:off x="371476" y="1667657"/>
            <a:ext cx="11449048" cy="2422266"/>
          </a:xfrm>
          <a:prstGeom prst="rect">
            <a:avLst/>
          </a:prstGeom>
          <a:noFill/>
          <a:ln>
            <a:noFill/>
          </a:ln>
        </p:spPr>
        <p:txBody>
          <a:bodyPr wrap="square">
            <a:spAutoFit/>
          </a:bodyPr>
          <a:lstStyle/>
          <a:p>
            <a:pPr marL="514350" lvl="0" indent="-514350" defTabSz="914400">
              <a:lnSpc>
                <a:spcPct val="150000"/>
              </a:lnSpc>
              <a:buFont typeface="+mj-lt"/>
              <a:buAutoNum type="arabicPeriod"/>
              <a:defRPr/>
            </a:pPr>
            <a:r>
              <a:rPr lang="zh-CN" altLang="en-US" sz="2600" dirty="0">
                <a:latin typeface="微软雅黑" panose="020B0503020204020204" pitchFamily="34" charset="-122"/>
                <a:ea typeface="微软雅黑" panose="020B0503020204020204" pitchFamily="34" charset="-122"/>
              </a:rPr>
              <a:t>分析每个阶段的微操作序列</a:t>
            </a:r>
          </a:p>
          <a:p>
            <a:pPr marL="514350" lvl="0" indent="-514350" defTabSz="914400">
              <a:lnSpc>
                <a:spcPct val="150000"/>
              </a:lnSpc>
              <a:buFont typeface="+mj-lt"/>
              <a:buAutoNum type="arabicPeriod"/>
              <a:defRPr/>
            </a:pPr>
            <a:r>
              <a:rPr lang="zh-CN" altLang="en-US" sz="2600" dirty="0">
                <a:latin typeface="微软雅黑" panose="020B0503020204020204" pitchFamily="34" charset="-122"/>
                <a:ea typeface="微软雅黑" panose="020B0503020204020204" pitchFamily="34" charset="-122"/>
              </a:rPr>
              <a:t>写出对应机器指令的微操作命令及节拍安排</a:t>
            </a:r>
          </a:p>
          <a:p>
            <a:pPr marL="514350" lvl="0" indent="-514350" defTabSz="914400">
              <a:lnSpc>
                <a:spcPct val="150000"/>
              </a:lnSpc>
              <a:buFont typeface="+mj-lt"/>
              <a:buAutoNum type="arabicPeriod"/>
              <a:defRPr/>
            </a:pPr>
            <a:r>
              <a:rPr lang="zh-CN" altLang="en-US" sz="2600" dirty="0">
                <a:latin typeface="微软雅黑" panose="020B0503020204020204" pitchFamily="34" charset="-122"/>
                <a:ea typeface="微软雅黑" panose="020B0503020204020204" pitchFamily="34" charset="-122"/>
              </a:rPr>
              <a:t>确定微指令格式</a:t>
            </a:r>
          </a:p>
          <a:p>
            <a:pPr marL="514350" lvl="0" indent="-514350" defTabSz="914400">
              <a:lnSpc>
                <a:spcPct val="150000"/>
              </a:lnSpc>
              <a:buFont typeface="+mj-lt"/>
              <a:buAutoNum type="arabicPeriod"/>
              <a:defRPr/>
            </a:pPr>
            <a:r>
              <a:rPr lang="zh-CN" altLang="en-US" sz="2600" dirty="0">
                <a:latin typeface="微软雅黑" panose="020B0503020204020204" pitchFamily="34" charset="-122"/>
                <a:ea typeface="微软雅黑" panose="020B0503020204020204" pitchFamily="34" charset="-122"/>
              </a:rPr>
              <a:t>编写微指令码点</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30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微程序控制的基本概念总结</a:t>
            </a:r>
          </a:p>
        </p:txBody>
      </p:sp>
      <p:graphicFrame>
        <p:nvGraphicFramePr>
          <p:cNvPr id="2" name="表格 2">
            <a:extLst>
              <a:ext uri="{FF2B5EF4-FFF2-40B4-BE49-F238E27FC236}">
                <a16:creationId xmlns:a16="http://schemas.microsoft.com/office/drawing/2014/main" id="{78390F40-409B-4055-8EB9-A957DCF343C1}"/>
              </a:ext>
            </a:extLst>
          </p:cNvPr>
          <p:cNvGraphicFramePr>
            <a:graphicFrameLocks noGrp="1"/>
          </p:cNvGraphicFramePr>
          <p:nvPr>
            <p:extLst>
              <p:ext uri="{D42A27DB-BD31-4B8C-83A1-F6EECF244321}">
                <p14:modId xmlns:p14="http://schemas.microsoft.com/office/powerpoint/2010/main" val="1631121259"/>
              </p:ext>
            </p:extLst>
          </p:nvPr>
        </p:nvGraphicFramePr>
        <p:xfrm>
          <a:off x="355600" y="787400"/>
          <a:ext cx="11518899" cy="5830995"/>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599535818"/>
                    </a:ext>
                  </a:extLst>
                </a:gridCol>
                <a:gridCol w="4241800">
                  <a:extLst>
                    <a:ext uri="{9D8B030D-6E8A-4147-A177-3AD203B41FA5}">
                      <a16:colId xmlns:a16="http://schemas.microsoft.com/office/drawing/2014/main" val="1851805699"/>
                    </a:ext>
                  </a:extLst>
                </a:gridCol>
                <a:gridCol w="4381499">
                  <a:extLst>
                    <a:ext uri="{9D8B030D-6E8A-4147-A177-3AD203B41FA5}">
                      <a16:colId xmlns:a16="http://schemas.microsoft.com/office/drawing/2014/main" val="1543831721"/>
                    </a:ext>
                  </a:extLst>
                </a:gridCol>
              </a:tblGrid>
              <a:tr h="910167">
                <a:tc>
                  <a:txBody>
                    <a:bodyPr/>
                    <a:lstStyle/>
                    <a:p>
                      <a:pPr algn="ct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微程序控制器</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硬布线控制器</a:t>
                      </a:r>
                    </a:p>
                  </a:txBody>
                  <a:tcPr anchor="ctr"/>
                </a:tc>
                <a:extLst>
                  <a:ext uri="{0D108BD9-81ED-4DB2-BD59-A6C34878D82A}">
                    <a16:rowId xmlns:a16="http://schemas.microsoft.com/office/drawing/2014/main" val="3667143348"/>
                  </a:ext>
                </a:extLst>
              </a:tr>
              <a:tr h="910167">
                <a:tc>
                  <a:txBody>
                    <a:bodyPr/>
                    <a:lstStyle/>
                    <a:p>
                      <a:pPr algn="ctr"/>
                      <a:r>
                        <a:rPr lang="zh-CN" altLang="en-US" sz="2600" dirty="0">
                          <a:latin typeface="微软雅黑" panose="020B0503020204020204" pitchFamily="34" charset="-122"/>
                          <a:ea typeface="微软雅黑" panose="020B0503020204020204" pitchFamily="34" charset="-122"/>
                        </a:rPr>
                        <a:t>工作原理</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微操作控制信号以微程序的形式存放在控制存储器中，执行指令时读出即可</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微操作控制信号由组合逻辑电路根据当前的指令码、状态和时序即时产生</a:t>
                      </a:r>
                    </a:p>
                  </a:txBody>
                  <a:tcPr anchor="ctr"/>
                </a:tc>
                <a:extLst>
                  <a:ext uri="{0D108BD9-81ED-4DB2-BD59-A6C34878D82A}">
                    <a16:rowId xmlns:a16="http://schemas.microsoft.com/office/drawing/2014/main" val="1698225298"/>
                  </a:ext>
                </a:extLst>
              </a:tr>
              <a:tr h="910167">
                <a:tc>
                  <a:txBody>
                    <a:bodyPr/>
                    <a:lstStyle/>
                    <a:p>
                      <a:pPr algn="ctr"/>
                      <a:r>
                        <a:rPr lang="zh-CN" altLang="en-US" sz="2600" dirty="0">
                          <a:latin typeface="微软雅黑" panose="020B0503020204020204" pitchFamily="34" charset="-122"/>
                          <a:ea typeface="微软雅黑" panose="020B0503020204020204" pitchFamily="34" charset="-122"/>
                        </a:rPr>
                        <a:t>执行速度</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慢</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快</a:t>
                      </a:r>
                    </a:p>
                  </a:txBody>
                  <a:tcPr anchor="ctr"/>
                </a:tc>
                <a:extLst>
                  <a:ext uri="{0D108BD9-81ED-4DB2-BD59-A6C34878D82A}">
                    <a16:rowId xmlns:a16="http://schemas.microsoft.com/office/drawing/2014/main" val="3222896887"/>
                  </a:ext>
                </a:extLst>
              </a:tr>
              <a:tr h="910167">
                <a:tc>
                  <a:txBody>
                    <a:bodyPr/>
                    <a:lstStyle/>
                    <a:p>
                      <a:pPr algn="ctr"/>
                      <a:r>
                        <a:rPr lang="zh-CN" altLang="en-US" sz="2600" dirty="0">
                          <a:latin typeface="微软雅黑" panose="020B0503020204020204" pitchFamily="34" charset="-122"/>
                          <a:ea typeface="微软雅黑" panose="020B0503020204020204" pitchFamily="34" charset="-122"/>
                        </a:rPr>
                        <a:t>规整性</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较规整</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繁琐、不规整</a:t>
                      </a:r>
                    </a:p>
                  </a:txBody>
                  <a:tcPr anchor="ctr"/>
                </a:tc>
                <a:extLst>
                  <a:ext uri="{0D108BD9-81ED-4DB2-BD59-A6C34878D82A}">
                    <a16:rowId xmlns:a16="http://schemas.microsoft.com/office/drawing/2014/main" val="2394707224"/>
                  </a:ext>
                </a:extLst>
              </a:tr>
              <a:tr h="910167">
                <a:tc>
                  <a:txBody>
                    <a:bodyPr/>
                    <a:lstStyle/>
                    <a:p>
                      <a:pPr algn="ctr"/>
                      <a:r>
                        <a:rPr lang="zh-CN" altLang="en-US" sz="2600" dirty="0">
                          <a:latin typeface="微软雅黑" panose="020B0503020204020204" pitchFamily="34" charset="-122"/>
                          <a:ea typeface="微软雅黑" panose="020B0503020204020204" pitchFamily="34" charset="-122"/>
                        </a:rPr>
                        <a:t>应用场合</a:t>
                      </a: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CISC CPU</a:t>
                      </a:r>
                      <a:endParaRPr lang="zh-CN" altLang="en-US" sz="2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600" dirty="0">
                          <a:latin typeface="微软雅黑" panose="020B0503020204020204" pitchFamily="34" charset="-122"/>
                          <a:ea typeface="微软雅黑" panose="020B0503020204020204" pitchFamily="34" charset="-122"/>
                        </a:rPr>
                        <a:t>RISC CPU</a:t>
                      </a:r>
                      <a:endParaRPr lang="zh-CN" altLang="en-US" sz="2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10671739"/>
                  </a:ext>
                </a:extLst>
              </a:tr>
              <a:tr h="910167">
                <a:tc>
                  <a:txBody>
                    <a:bodyPr/>
                    <a:lstStyle/>
                    <a:p>
                      <a:pPr algn="ctr"/>
                      <a:r>
                        <a:rPr lang="zh-CN" altLang="en-US" sz="2600" dirty="0">
                          <a:latin typeface="微软雅黑" panose="020B0503020204020204" pitchFamily="34" charset="-122"/>
                          <a:ea typeface="微软雅黑" panose="020B0503020204020204" pitchFamily="34" charset="-122"/>
                        </a:rPr>
                        <a:t>易扩充性</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易扩充修改</a:t>
                      </a:r>
                    </a:p>
                  </a:txBody>
                  <a:tcPr anchor="ctr"/>
                </a:tc>
                <a:tc>
                  <a:txBody>
                    <a:bodyPr/>
                    <a:lstStyle/>
                    <a:p>
                      <a:pPr algn="ctr"/>
                      <a:r>
                        <a:rPr lang="zh-CN" altLang="en-US" sz="2600" dirty="0">
                          <a:latin typeface="微软雅黑" panose="020B0503020204020204" pitchFamily="34" charset="-122"/>
                          <a:ea typeface="微软雅黑" panose="020B0503020204020204" pitchFamily="34" charset="-122"/>
                        </a:rPr>
                        <a:t>困难</a:t>
                      </a:r>
                    </a:p>
                  </a:txBody>
                  <a:tcPr anchor="ctr"/>
                </a:tc>
                <a:extLst>
                  <a:ext uri="{0D108BD9-81ED-4DB2-BD59-A6C34878D82A}">
                    <a16:rowId xmlns:a16="http://schemas.microsoft.com/office/drawing/2014/main" val="2021339900"/>
                  </a:ext>
                </a:extLst>
              </a:tr>
            </a:tbl>
          </a:graphicData>
        </a:graphic>
      </p:graphicFrame>
    </p:spTree>
    <p:extLst>
      <p:ext uri="{BB962C8B-B14F-4D97-AF65-F5344CB8AC3E}">
        <p14:creationId xmlns:p14="http://schemas.microsoft.com/office/powerpoint/2010/main" val="2057337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pic>
        <p:nvPicPr>
          <p:cNvPr id="8" name="图片 7">
            <a:extLst>
              <a:ext uri="{FF2B5EF4-FFF2-40B4-BE49-F238E27FC236}">
                <a16:creationId xmlns:a16="http://schemas.microsoft.com/office/drawing/2014/main" id="{8FC8C9BB-DDDE-484C-A30E-57C9DE8D37FE}"/>
              </a:ext>
            </a:extLst>
          </p:cNvPr>
          <p:cNvPicPr>
            <a:picLocks noChangeAspect="1"/>
          </p:cNvPicPr>
          <p:nvPr/>
        </p:nvPicPr>
        <p:blipFill>
          <a:blip r:embed="rId3"/>
          <a:stretch>
            <a:fillRect/>
          </a:stretch>
        </p:blipFill>
        <p:spPr>
          <a:xfrm>
            <a:off x="0" y="1034612"/>
            <a:ext cx="12192000" cy="4788776"/>
          </a:xfrm>
          <a:prstGeom prst="rect">
            <a:avLst/>
          </a:prstGeom>
        </p:spPr>
      </p:pic>
    </p:spTree>
    <p:extLst>
      <p:ext uri="{BB962C8B-B14F-4D97-AF65-F5344CB8AC3E}">
        <p14:creationId xmlns:p14="http://schemas.microsoft.com/office/powerpoint/2010/main" val="2259874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非流水时空图</a:t>
            </a:r>
          </a:p>
        </p:txBody>
      </p:sp>
      <p:grpSp>
        <p:nvGrpSpPr>
          <p:cNvPr id="5" name="组合 4">
            <a:extLst>
              <a:ext uri="{FF2B5EF4-FFF2-40B4-BE49-F238E27FC236}">
                <a16:creationId xmlns:a16="http://schemas.microsoft.com/office/drawing/2014/main" id="{4B6C231A-1E3C-4C00-B129-44913B7C5A0E}"/>
              </a:ext>
            </a:extLst>
          </p:cNvPr>
          <p:cNvGrpSpPr/>
          <p:nvPr/>
        </p:nvGrpSpPr>
        <p:grpSpPr>
          <a:xfrm>
            <a:off x="665923" y="622875"/>
            <a:ext cx="10860154" cy="6102777"/>
            <a:chOff x="1022034" y="730570"/>
            <a:chExt cx="10147931" cy="5633546"/>
          </a:xfrm>
        </p:grpSpPr>
        <p:pic>
          <p:nvPicPr>
            <p:cNvPr id="3" name="图片 2">
              <a:extLst>
                <a:ext uri="{FF2B5EF4-FFF2-40B4-BE49-F238E27FC236}">
                  <a16:creationId xmlns:a16="http://schemas.microsoft.com/office/drawing/2014/main" id="{D633F38A-764D-412E-B470-977790AA4AE5}"/>
                </a:ext>
              </a:extLst>
            </p:cNvPr>
            <p:cNvPicPr>
              <a:picLocks noChangeAspect="1"/>
            </p:cNvPicPr>
            <p:nvPr/>
          </p:nvPicPr>
          <p:blipFill rotWithShape="1">
            <a:blip r:embed="rId3"/>
            <a:srcRect b="7485"/>
            <a:stretch/>
          </p:blipFill>
          <p:spPr>
            <a:xfrm>
              <a:off x="1022034" y="730570"/>
              <a:ext cx="10147931" cy="5633546"/>
            </a:xfrm>
            <a:prstGeom prst="rect">
              <a:avLst/>
            </a:prstGeom>
          </p:spPr>
        </p:pic>
        <p:sp>
          <p:nvSpPr>
            <p:cNvPr id="8" name="文本框 7">
              <a:extLst>
                <a:ext uri="{FF2B5EF4-FFF2-40B4-BE49-F238E27FC236}">
                  <a16:creationId xmlns:a16="http://schemas.microsoft.com/office/drawing/2014/main" id="{07F0454F-B669-4C9F-BD4A-96324CAC8D30}"/>
                </a:ext>
              </a:extLst>
            </p:cNvPr>
            <p:cNvSpPr txBox="1"/>
            <p:nvPr/>
          </p:nvSpPr>
          <p:spPr>
            <a:xfrm>
              <a:off x="2265938" y="1295043"/>
              <a:ext cx="1200150"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取指令</a:t>
              </a:r>
              <a:endParaRPr lang="zh-CN" altLang="en-US" dirty="0"/>
            </a:p>
          </p:txBody>
        </p:sp>
        <p:sp>
          <p:nvSpPr>
            <p:cNvPr id="9" name="文本框 8">
              <a:extLst>
                <a:ext uri="{FF2B5EF4-FFF2-40B4-BE49-F238E27FC236}">
                  <a16:creationId xmlns:a16="http://schemas.microsoft.com/office/drawing/2014/main" id="{7FD749C2-4D20-4831-9D21-99DC194FF287}"/>
                </a:ext>
              </a:extLst>
            </p:cNvPr>
            <p:cNvSpPr txBox="1"/>
            <p:nvPr/>
          </p:nvSpPr>
          <p:spPr>
            <a:xfrm>
              <a:off x="4222081" y="1295043"/>
              <a:ext cx="1625266"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指令译码</a:t>
              </a:r>
              <a:endParaRPr lang="zh-CN" altLang="en-US" dirty="0"/>
            </a:p>
          </p:txBody>
        </p:sp>
        <p:sp>
          <p:nvSpPr>
            <p:cNvPr id="13" name="文本框 12">
              <a:extLst>
                <a:ext uri="{FF2B5EF4-FFF2-40B4-BE49-F238E27FC236}">
                  <a16:creationId xmlns:a16="http://schemas.microsoft.com/office/drawing/2014/main" id="{A34F657D-E9A4-4087-B537-466581CE9A05}"/>
                </a:ext>
              </a:extLst>
            </p:cNvPr>
            <p:cNvSpPr txBox="1"/>
            <p:nvPr/>
          </p:nvSpPr>
          <p:spPr>
            <a:xfrm>
              <a:off x="6356687" y="1295043"/>
              <a:ext cx="1625266"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执行运算</a:t>
              </a:r>
              <a:endParaRPr lang="zh-CN" altLang="en-US" dirty="0"/>
            </a:p>
          </p:txBody>
        </p:sp>
        <p:sp>
          <p:nvSpPr>
            <p:cNvPr id="14" name="文本框 13">
              <a:extLst>
                <a:ext uri="{FF2B5EF4-FFF2-40B4-BE49-F238E27FC236}">
                  <a16:creationId xmlns:a16="http://schemas.microsoft.com/office/drawing/2014/main" id="{ACB4C990-B72C-4A04-B229-F77B8A215C43}"/>
                </a:ext>
              </a:extLst>
            </p:cNvPr>
            <p:cNvSpPr txBox="1"/>
            <p:nvPr/>
          </p:nvSpPr>
          <p:spPr>
            <a:xfrm>
              <a:off x="8503325" y="1295043"/>
              <a:ext cx="1625266" cy="492443"/>
            </a:xfrm>
            <a:prstGeom prst="rect">
              <a:avLst/>
            </a:prstGeom>
            <a:noFill/>
          </p:spPr>
          <p:txBody>
            <a:bodyPr wrap="square">
              <a:sp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结果写回</a:t>
              </a:r>
              <a:endParaRPr lang="zh-CN" altLang="en-US" dirty="0"/>
            </a:p>
          </p:txBody>
        </p:sp>
      </p:grpSp>
    </p:spTree>
    <p:extLst>
      <p:ext uri="{BB962C8B-B14F-4D97-AF65-F5344CB8AC3E}">
        <p14:creationId xmlns:p14="http://schemas.microsoft.com/office/powerpoint/2010/main" val="239844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流水时空图</a:t>
            </a:r>
          </a:p>
        </p:txBody>
      </p:sp>
      <p:pic>
        <p:nvPicPr>
          <p:cNvPr id="2" name="图片 1">
            <a:extLst>
              <a:ext uri="{FF2B5EF4-FFF2-40B4-BE49-F238E27FC236}">
                <a16:creationId xmlns:a16="http://schemas.microsoft.com/office/drawing/2014/main" id="{2556B92E-753E-4E11-94DB-EA718B7A911C}"/>
              </a:ext>
            </a:extLst>
          </p:cNvPr>
          <p:cNvPicPr>
            <a:picLocks noChangeAspect="1"/>
          </p:cNvPicPr>
          <p:nvPr/>
        </p:nvPicPr>
        <p:blipFill rotWithShape="1">
          <a:blip r:embed="rId3"/>
          <a:srcRect b="8644"/>
          <a:stretch/>
        </p:blipFill>
        <p:spPr>
          <a:xfrm>
            <a:off x="462444" y="683033"/>
            <a:ext cx="11267111" cy="6075949"/>
          </a:xfrm>
          <a:prstGeom prst="rect">
            <a:avLst/>
          </a:prstGeom>
        </p:spPr>
      </p:pic>
    </p:spTree>
    <p:extLst>
      <p:ext uri="{BB962C8B-B14F-4D97-AF65-F5344CB8AC3E}">
        <p14:creationId xmlns:p14="http://schemas.microsoft.com/office/powerpoint/2010/main" val="970498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超标量流水时空图</a:t>
            </a:r>
          </a:p>
        </p:txBody>
      </p:sp>
      <p:pic>
        <p:nvPicPr>
          <p:cNvPr id="10" name="Picture 4">
            <a:extLst>
              <a:ext uri="{FF2B5EF4-FFF2-40B4-BE49-F238E27FC236}">
                <a16:creationId xmlns:a16="http://schemas.microsoft.com/office/drawing/2014/main" id="{905D6302-1126-4736-805B-BEA7DC7CB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82"/>
          <a:stretch/>
        </p:blipFill>
        <p:spPr bwMode="auto">
          <a:xfrm>
            <a:off x="1092343" y="622875"/>
            <a:ext cx="10007313" cy="61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29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流水线中的主要问题</a:t>
            </a:r>
          </a:p>
        </p:txBody>
      </p:sp>
      <p:pic>
        <p:nvPicPr>
          <p:cNvPr id="6" name="图片 5">
            <a:extLst>
              <a:ext uri="{FF2B5EF4-FFF2-40B4-BE49-F238E27FC236}">
                <a16:creationId xmlns:a16="http://schemas.microsoft.com/office/drawing/2014/main" id="{843E5B59-179E-439E-B6C5-7688FDB5E6BF}"/>
              </a:ext>
            </a:extLst>
          </p:cNvPr>
          <p:cNvPicPr>
            <a:picLocks noChangeAspect="1"/>
          </p:cNvPicPr>
          <p:nvPr/>
        </p:nvPicPr>
        <p:blipFill>
          <a:blip r:embed="rId3"/>
          <a:stretch>
            <a:fillRect/>
          </a:stretch>
        </p:blipFill>
        <p:spPr>
          <a:xfrm>
            <a:off x="0" y="622875"/>
            <a:ext cx="12192000" cy="5896835"/>
          </a:xfrm>
          <a:prstGeom prst="rect">
            <a:avLst/>
          </a:prstGeom>
        </p:spPr>
      </p:pic>
    </p:spTree>
    <p:extLst>
      <p:ext uri="{BB962C8B-B14F-4D97-AF65-F5344CB8AC3E}">
        <p14:creationId xmlns:p14="http://schemas.microsoft.com/office/powerpoint/2010/main" val="841451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07582" y="38100"/>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影响因素</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：资源相关</a:t>
            </a:r>
          </a:p>
        </p:txBody>
      </p:sp>
      <p:sp>
        <p:nvSpPr>
          <p:cNvPr id="4" name="文本框 3">
            <a:extLst>
              <a:ext uri="{FF2B5EF4-FFF2-40B4-BE49-F238E27FC236}">
                <a16:creationId xmlns:a16="http://schemas.microsoft.com/office/drawing/2014/main" id="{374FFD90-E97E-4CFD-9643-364ED2848CB5}"/>
              </a:ext>
            </a:extLst>
          </p:cNvPr>
          <p:cNvSpPr txBox="1"/>
          <p:nvPr/>
        </p:nvSpPr>
        <p:spPr>
          <a:xfrm>
            <a:off x="435142" y="622875"/>
            <a:ext cx="11321716" cy="122193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多条指令进入流水线后在同一时钟周期内争用同一功能部件。</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R="0" lvl="0" algn="l" defTabSz="914400" rtl="0" eaLnBrk="1" fontAlgn="auto" latinLnBrk="0" hangingPunct="1">
              <a:lnSpc>
                <a:spcPct val="150000"/>
              </a:lnSpc>
              <a:spcBef>
                <a:spcPts val="0"/>
              </a:spcBef>
              <a:spcAft>
                <a:spcPts val="0"/>
              </a:spcAft>
              <a:buClrTx/>
              <a:buSzTx/>
              <a:tabLst/>
              <a:defRPr/>
            </a:pPr>
            <a:r>
              <a:rPr kumimoji="0" lang="zh-CN" altLang="en-US"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解决办法：后边指令拖一拍再推进；或增设一个存储部件，指令数据分存。</a:t>
            </a:r>
            <a:endParaRPr kumimoji="0" lang="en-US" altLang="zh-CN" sz="2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713118D-6538-41D1-B75F-18E4A84EC72C}"/>
              </a:ext>
            </a:extLst>
          </p:cNvPr>
          <p:cNvPicPr>
            <a:picLocks noChangeAspect="1"/>
          </p:cNvPicPr>
          <p:nvPr/>
        </p:nvPicPr>
        <p:blipFill rotWithShape="1">
          <a:blip r:embed="rId3"/>
          <a:srcRect t="6839" b="5824"/>
          <a:stretch/>
        </p:blipFill>
        <p:spPr>
          <a:xfrm>
            <a:off x="435142" y="2174586"/>
            <a:ext cx="11321716" cy="4284367"/>
          </a:xfrm>
          <a:prstGeom prst="rect">
            <a:avLst/>
          </a:prstGeom>
        </p:spPr>
      </p:pic>
    </p:spTree>
    <p:extLst>
      <p:ext uri="{BB962C8B-B14F-4D97-AF65-F5344CB8AC3E}">
        <p14:creationId xmlns:p14="http://schemas.microsoft.com/office/powerpoint/2010/main" val="24673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26631" y="2005"/>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影响因素</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：数据相关</a:t>
            </a:r>
          </a:p>
        </p:txBody>
      </p:sp>
      <p:sp>
        <p:nvSpPr>
          <p:cNvPr id="6" name="文本框 5">
            <a:extLst>
              <a:ext uri="{FF2B5EF4-FFF2-40B4-BE49-F238E27FC236}">
                <a16:creationId xmlns:a16="http://schemas.microsoft.com/office/drawing/2014/main" id="{46B90878-AD8A-4EAF-BB02-E24B3D091404}"/>
              </a:ext>
            </a:extLst>
          </p:cNvPr>
          <p:cNvSpPr txBox="1"/>
          <p:nvPr/>
        </p:nvSpPr>
        <p:spPr>
          <a:xfrm>
            <a:off x="393029" y="566500"/>
            <a:ext cx="11405937" cy="2421625"/>
          </a:xfrm>
          <a:prstGeom prst="rect">
            <a:avLst/>
          </a:prstGeom>
          <a:noFill/>
        </p:spPr>
        <p:txBody>
          <a:bodyPr wrap="square">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例：两条指令发生数据相关冲突</a:t>
            </a:r>
            <a:r>
              <a:rPr lang="en-US" altLang="zh-CN" sz="2600" dirty="0">
                <a:latin typeface="微软雅黑" panose="020B0503020204020204" pitchFamily="34" charset="-122"/>
                <a:ea typeface="微软雅黑" panose="020B0503020204020204" pitchFamily="34" charset="-122"/>
              </a:rPr>
              <a:t>RAW(Read After Write)</a:t>
            </a:r>
            <a:r>
              <a:rPr lang="zh-CN" altLang="en-US" sz="2600" dirty="0">
                <a:latin typeface="微软雅黑" panose="020B0503020204020204" pitchFamily="34" charset="-122"/>
                <a:ea typeface="微软雅黑" panose="020B0503020204020204" pitchFamily="34" charset="-122"/>
              </a:rPr>
              <a:t>写后读</a:t>
            </a:r>
          </a:p>
          <a:p>
            <a:pPr>
              <a:lnSpc>
                <a:spcPct val="150000"/>
              </a:lnSpc>
            </a:pPr>
            <a:r>
              <a:rPr lang="en-US" altLang="zh-CN" sz="2600" dirty="0">
                <a:solidFill>
                  <a:srgbClr val="00B0F0"/>
                </a:solidFill>
                <a:latin typeface="微软雅黑" panose="020B0503020204020204" pitchFamily="34" charset="-122"/>
                <a:ea typeface="微软雅黑" panose="020B0503020204020204" pitchFamily="34" charset="-122"/>
              </a:rPr>
              <a:t>ADD	R1,  R2,  R3</a:t>
            </a:r>
            <a:r>
              <a:rPr lang="en-US" altLang="zh-CN" sz="2600" dirty="0">
                <a:latin typeface="微软雅黑" panose="020B0503020204020204" pitchFamily="34" charset="-122"/>
                <a:ea typeface="微软雅黑" panose="020B0503020204020204" pitchFamily="34" charset="-122"/>
              </a:rPr>
              <a:t>		R2+R3</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600" dirty="0">
                <a:latin typeface="微软雅黑" panose="020B0503020204020204" pitchFamily="34" charset="-122"/>
                <a:ea typeface="微软雅黑" panose="020B0503020204020204" pitchFamily="34" charset="-122"/>
              </a:rPr>
              <a:t>R1</a:t>
            </a:r>
          </a:p>
          <a:p>
            <a:pPr>
              <a:lnSpc>
                <a:spcPct val="150000"/>
              </a:lnSpc>
            </a:pPr>
            <a:r>
              <a:rPr lang="en-US" altLang="zh-CN" sz="2600" dirty="0">
                <a:solidFill>
                  <a:srgbClr val="00B0F0"/>
                </a:solidFill>
                <a:latin typeface="微软雅黑" panose="020B0503020204020204" pitchFamily="34" charset="-122"/>
                <a:ea typeface="微软雅黑" panose="020B0503020204020204" pitchFamily="34" charset="-122"/>
              </a:rPr>
              <a:t>SUB	R4,  R1,  R5</a:t>
            </a:r>
            <a:r>
              <a:rPr lang="en-US" altLang="zh-CN" sz="2600" dirty="0">
                <a:latin typeface="微软雅黑" panose="020B0503020204020204" pitchFamily="34" charset="-122"/>
                <a:ea typeface="微软雅黑" panose="020B0503020204020204" pitchFamily="34" charset="-122"/>
              </a:rPr>
              <a:t>		R1- R5</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600" dirty="0">
                <a:latin typeface="微软雅黑" panose="020B0503020204020204" pitchFamily="34" charset="-122"/>
                <a:ea typeface="微软雅黑" panose="020B0503020204020204" pitchFamily="34" charset="-122"/>
              </a:rPr>
              <a:t>R4</a:t>
            </a:r>
          </a:p>
          <a:p>
            <a:pPr>
              <a:lnSpc>
                <a:spcPct val="150000"/>
              </a:lnSpc>
            </a:pPr>
            <a:r>
              <a:rPr lang="en-US" altLang="zh-CN" sz="2600" dirty="0">
                <a:solidFill>
                  <a:srgbClr val="00B0F0"/>
                </a:solidFill>
                <a:latin typeface="微软雅黑" panose="020B0503020204020204" pitchFamily="34" charset="-122"/>
                <a:ea typeface="微软雅黑" panose="020B0503020204020204" pitchFamily="34" charset="-122"/>
              </a:rPr>
              <a:t>AND	R6,  R1,  R7</a:t>
            </a:r>
            <a:r>
              <a:rPr lang="en-US" altLang="zh-CN" sz="2600" dirty="0">
                <a:latin typeface="微软雅黑" panose="020B0503020204020204" pitchFamily="34" charset="-122"/>
                <a:ea typeface="微软雅黑" panose="020B0503020204020204" pitchFamily="34" charset="-122"/>
              </a:rPr>
              <a:t>		R1^R7</a:t>
            </a:r>
            <a:r>
              <a:rPr lang="en-US" altLang="zh-CN" sz="2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600" dirty="0">
                <a:latin typeface="微软雅黑" panose="020B0503020204020204" pitchFamily="34" charset="-122"/>
                <a:ea typeface="微软雅黑" panose="020B0503020204020204" pitchFamily="34" charset="-122"/>
              </a:rPr>
              <a:t>R6</a:t>
            </a:r>
          </a:p>
        </p:txBody>
      </p:sp>
      <p:pic>
        <p:nvPicPr>
          <p:cNvPr id="5" name="图片 4">
            <a:extLst>
              <a:ext uri="{FF2B5EF4-FFF2-40B4-BE49-F238E27FC236}">
                <a16:creationId xmlns:a16="http://schemas.microsoft.com/office/drawing/2014/main" id="{54B29B68-CDE2-4E41-AA48-62B4F55F4976}"/>
              </a:ext>
            </a:extLst>
          </p:cNvPr>
          <p:cNvPicPr>
            <a:picLocks noChangeAspect="1"/>
          </p:cNvPicPr>
          <p:nvPr/>
        </p:nvPicPr>
        <p:blipFill>
          <a:blip r:embed="rId3"/>
          <a:stretch>
            <a:fillRect/>
          </a:stretch>
        </p:blipFill>
        <p:spPr>
          <a:xfrm>
            <a:off x="259871" y="3429000"/>
            <a:ext cx="11672252" cy="2751316"/>
          </a:xfrm>
          <a:prstGeom prst="rect">
            <a:avLst/>
          </a:prstGeom>
        </p:spPr>
      </p:pic>
    </p:spTree>
    <p:extLst>
      <p:ext uri="{BB962C8B-B14F-4D97-AF65-F5344CB8AC3E}">
        <p14:creationId xmlns:p14="http://schemas.microsoft.com/office/powerpoint/2010/main" val="19424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26631" y="2005"/>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影响因素</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：数据相关</a:t>
            </a:r>
          </a:p>
        </p:txBody>
      </p:sp>
      <p:sp>
        <p:nvSpPr>
          <p:cNvPr id="6" name="文本框 5">
            <a:extLst>
              <a:ext uri="{FF2B5EF4-FFF2-40B4-BE49-F238E27FC236}">
                <a16:creationId xmlns:a16="http://schemas.microsoft.com/office/drawing/2014/main" id="{46B90878-AD8A-4EAF-BB02-E24B3D091404}"/>
              </a:ext>
            </a:extLst>
          </p:cNvPr>
          <p:cNvSpPr txBox="1"/>
          <p:nvPr/>
        </p:nvSpPr>
        <p:spPr>
          <a:xfrm>
            <a:off x="393029" y="566500"/>
            <a:ext cx="11405937" cy="4822923"/>
          </a:xfrm>
          <a:prstGeom prst="rect">
            <a:avLst/>
          </a:prstGeom>
          <a:noFill/>
        </p:spPr>
        <p:txBody>
          <a:bodyPr wrap="square">
            <a:spAutoFit/>
          </a:bodyPr>
          <a:lstStyle/>
          <a:p>
            <a:pPr>
              <a:lnSpc>
                <a:spcPct val="150000"/>
              </a:lnSpc>
            </a:pPr>
            <a:r>
              <a:rPr lang="zh-CN" altLang="en-US" sz="2600" b="1" dirty="0">
                <a:latin typeface="微软雅黑" panose="020B0503020204020204" pitchFamily="34" charset="-122"/>
                <a:ea typeface="微软雅黑" panose="020B0503020204020204" pitchFamily="34" charset="-122"/>
              </a:rPr>
              <a:t>数据相关种类：</a:t>
            </a:r>
            <a:endParaRPr lang="en-US" altLang="zh-CN" sz="2600" b="1"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600" dirty="0">
                <a:solidFill>
                  <a:srgbClr val="00B0F0"/>
                </a:solidFill>
                <a:latin typeface="微软雅黑" panose="020B0503020204020204" pitchFamily="34" charset="-122"/>
                <a:ea typeface="微软雅黑" panose="020B0503020204020204" pitchFamily="34" charset="-122"/>
              </a:rPr>
              <a:t>RAW(Read After Write)</a:t>
            </a:r>
            <a:r>
              <a:rPr lang="zh-CN" altLang="en-US" sz="2600" dirty="0">
                <a:solidFill>
                  <a:srgbClr val="00B0F0"/>
                </a:solidFill>
                <a:latin typeface="微软雅黑" panose="020B0503020204020204" pitchFamily="34" charset="-122"/>
                <a:ea typeface="微软雅黑" panose="020B0503020204020204" pitchFamily="34" charset="-122"/>
              </a:rPr>
              <a:t>写后读</a:t>
            </a:r>
            <a:r>
              <a:rPr lang="zh-CN" altLang="en-US" sz="2600" dirty="0">
                <a:latin typeface="微软雅黑" panose="020B0503020204020204" pitchFamily="34" charset="-122"/>
                <a:ea typeface="微软雅黑" panose="020B0503020204020204" pitchFamily="34" charset="-122"/>
              </a:rPr>
              <a:t>：后面指令用到前面指令所写的数据</a:t>
            </a:r>
          </a:p>
          <a:p>
            <a:pPr marL="457200" indent="-457200">
              <a:lnSpc>
                <a:spcPct val="150000"/>
              </a:lnSpc>
              <a:buFont typeface="Arial" panose="020B0604020202020204" pitchFamily="34" charset="0"/>
              <a:buChar char="•"/>
            </a:pPr>
            <a:r>
              <a:rPr lang="en-US" altLang="zh-CN" sz="2600" dirty="0">
                <a:solidFill>
                  <a:srgbClr val="00B0F0"/>
                </a:solidFill>
                <a:latin typeface="微软雅黑" panose="020B0503020204020204" pitchFamily="34" charset="-122"/>
                <a:ea typeface="微软雅黑" panose="020B0503020204020204" pitchFamily="34" charset="-122"/>
              </a:rPr>
              <a:t>WAR(Write After Read)</a:t>
            </a:r>
            <a:r>
              <a:rPr lang="zh-CN" altLang="en-US" sz="2600" dirty="0">
                <a:solidFill>
                  <a:srgbClr val="00B0F0"/>
                </a:solidFill>
                <a:latin typeface="微软雅黑" panose="020B0503020204020204" pitchFamily="34" charset="-122"/>
                <a:ea typeface="微软雅黑" panose="020B0503020204020204" pitchFamily="34" charset="-122"/>
              </a:rPr>
              <a:t>读后写</a:t>
            </a:r>
            <a:r>
              <a:rPr lang="zh-CN" altLang="en-US" sz="2600" dirty="0">
                <a:latin typeface="微软雅黑" panose="020B0503020204020204" pitchFamily="34" charset="-122"/>
                <a:ea typeface="微软雅黑" panose="020B0503020204020204" pitchFamily="34" charset="-122"/>
              </a:rPr>
              <a:t>：后面指令覆盖前面指令所读的单元</a:t>
            </a:r>
          </a:p>
          <a:p>
            <a:pPr marL="457200" indent="-457200">
              <a:lnSpc>
                <a:spcPct val="150000"/>
              </a:lnSpc>
              <a:buFont typeface="Arial" panose="020B0604020202020204" pitchFamily="34" charset="0"/>
              <a:buChar char="•"/>
            </a:pPr>
            <a:r>
              <a:rPr lang="en-US" altLang="zh-CN" sz="2600" dirty="0">
                <a:solidFill>
                  <a:srgbClr val="00B0F0"/>
                </a:solidFill>
                <a:latin typeface="微软雅黑" panose="020B0503020204020204" pitchFamily="34" charset="-122"/>
                <a:ea typeface="微软雅黑" panose="020B0503020204020204" pitchFamily="34" charset="-122"/>
              </a:rPr>
              <a:t>WAW(Write After Write)</a:t>
            </a:r>
            <a:r>
              <a:rPr lang="zh-CN" altLang="en-US" sz="2600" dirty="0">
                <a:solidFill>
                  <a:srgbClr val="00B0F0"/>
                </a:solidFill>
                <a:latin typeface="微软雅黑" panose="020B0503020204020204" pitchFamily="34" charset="-122"/>
                <a:ea typeface="微软雅黑" panose="020B0503020204020204" pitchFamily="34" charset="-122"/>
              </a:rPr>
              <a:t>写后写</a:t>
            </a:r>
            <a:r>
              <a:rPr lang="zh-CN" altLang="en-US" sz="2600" dirty="0">
                <a:latin typeface="微软雅黑" panose="020B0503020204020204" pitchFamily="34" charset="-122"/>
                <a:ea typeface="微软雅黑" panose="020B0503020204020204" pitchFamily="34" charset="-122"/>
              </a:rPr>
              <a:t>：两条指令写同一个单元</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zh-CN" altLang="en-US" sz="2600" dirty="0">
              <a:latin typeface="微软雅黑" panose="020B0503020204020204" pitchFamily="34" charset="-122"/>
              <a:ea typeface="微软雅黑" panose="020B0503020204020204" pitchFamily="34" charset="-122"/>
            </a:endParaRPr>
          </a:p>
          <a:p>
            <a:pPr>
              <a:lnSpc>
                <a:spcPct val="150000"/>
              </a:lnSpc>
            </a:pPr>
            <a:r>
              <a:rPr lang="zh-CN" altLang="en-US" sz="2600" b="1" dirty="0">
                <a:latin typeface="微软雅黑" panose="020B0503020204020204" pitchFamily="34" charset="-122"/>
                <a:ea typeface="微软雅黑" panose="020B0503020204020204" pitchFamily="34" charset="-122"/>
              </a:rPr>
              <a:t>解决办法：</a:t>
            </a:r>
          </a:p>
          <a:p>
            <a:pPr marL="457200" indent="-45720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可以推后后继指令对相关单元的读操作</a:t>
            </a:r>
          </a:p>
          <a:p>
            <a:pPr marL="457200" indent="-457200">
              <a:lnSpc>
                <a:spcPct val="15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设置相关的直接通路（</a:t>
            </a:r>
            <a:r>
              <a:rPr lang="en-US" altLang="zh-CN" sz="2600" dirty="0">
                <a:latin typeface="微软雅黑" panose="020B0503020204020204" pitchFamily="34" charset="-122"/>
                <a:ea typeface="微软雅黑" panose="020B0503020204020204" pitchFamily="34" charset="-122"/>
              </a:rPr>
              <a:t>Forwarding</a:t>
            </a:r>
            <a:r>
              <a:rPr lang="zh-CN" altLang="en-US" sz="2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684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文本框 136">
            <a:extLst>
              <a:ext uri="{FF2B5EF4-FFF2-40B4-BE49-F238E27FC236}">
                <a16:creationId xmlns:a16="http://schemas.microsoft.com/office/drawing/2014/main" id="{30C86B2B-1FA4-4DAC-9F68-FC453A4EF18A}"/>
              </a:ext>
            </a:extLst>
          </p:cNvPr>
          <p:cNvSpPr txBox="1"/>
          <p:nvPr/>
        </p:nvSpPr>
        <p:spPr>
          <a:xfrm>
            <a:off x="4979379" y="588164"/>
            <a:ext cx="2233242" cy="492443"/>
          </a:xfrm>
          <a:prstGeom prst="rect">
            <a:avLst/>
          </a:prstGeom>
          <a:noFill/>
        </p:spPr>
        <p:txBody>
          <a:bodyPr wrap="square">
            <a:spAutoFit/>
          </a:bodyPr>
          <a:lstStyle/>
          <a:p>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内部总线</a:t>
            </a:r>
            <a:endParaRPr lang="zh-CN" altLang="en-US" dirty="0"/>
          </a:p>
        </p:txBody>
      </p:sp>
      <p:pic>
        <p:nvPicPr>
          <p:cNvPr id="4" name="图片 3">
            <a:extLst>
              <a:ext uri="{FF2B5EF4-FFF2-40B4-BE49-F238E27FC236}">
                <a16:creationId xmlns:a16="http://schemas.microsoft.com/office/drawing/2014/main" id="{21BCE3D8-D760-40D8-AF7E-82072177CEC7}"/>
              </a:ext>
            </a:extLst>
          </p:cNvPr>
          <p:cNvPicPr>
            <a:picLocks noChangeAspect="1"/>
          </p:cNvPicPr>
          <p:nvPr/>
        </p:nvPicPr>
        <p:blipFill>
          <a:blip r:embed="rId3"/>
          <a:stretch>
            <a:fillRect/>
          </a:stretch>
        </p:blipFill>
        <p:spPr>
          <a:xfrm>
            <a:off x="0" y="834386"/>
            <a:ext cx="12192000" cy="6023614"/>
          </a:xfrm>
          <a:prstGeom prst="rect">
            <a:avLst/>
          </a:prstGeom>
        </p:spPr>
      </p:pic>
      <p:sp>
        <p:nvSpPr>
          <p:cNvPr id="166" name="文本框 165">
            <a:extLst>
              <a:ext uri="{FF2B5EF4-FFF2-40B4-BE49-F238E27FC236}">
                <a16:creationId xmlns:a16="http://schemas.microsoft.com/office/drawing/2014/main" id="{11261183-E394-4F1E-9591-28901D62E8DD}"/>
              </a:ext>
            </a:extLst>
          </p:cNvPr>
          <p:cNvSpPr txBox="1"/>
          <p:nvPr/>
        </p:nvSpPr>
        <p:spPr>
          <a:xfrm>
            <a:off x="-58278" y="0"/>
            <a:ext cx="3609475" cy="584775"/>
          </a:xfrm>
          <a:prstGeom prst="rect">
            <a:avLst/>
          </a:prstGeom>
          <a:noFill/>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CPU</a:t>
            </a:r>
            <a:r>
              <a:rPr lang="zh-CN" altLang="en-US" sz="3200" dirty="0">
                <a:latin typeface="微软雅黑" panose="020B0503020204020204" pitchFamily="34" charset="-122"/>
                <a:ea typeface="微软雅黑" panose="020B0503020204020204" pitchFamily="34" charset="-122"/>
              </a:rPr>
              <a:t>的基本结构</a:t>
            </a:r>
          </a:p>
        </p:txBody>
      </p:sp>
      <p:sp>
        <p:nvSpPr>
          <p:cNvPr id="167" name="矩形 166">
            <a:extLst>
              <a:ext uri="{FF2B5EF4-FFF2-40B4-BE49-F238E27FC236}">
                <a16:creationId xmlns:a16="http://schemas.microsoft.com/office/drawing/2014/main" id="{B27E1880-50DD-43DE-B6B7-7D6BF303AAD9}"/>
              </a:ext>
            </a:extLst>
          </p:cNvPr>
          <p:cNvSpPr/>
          <p:nvPr/>
        </p:nvSpPr>
        <p:spPr>
          <a:xfrm>
            <a:off x="3286996" y="1833235"/>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68" name="矩形 167">
            <a:extLst>
              <a:ext uri="{FF2B5EF4-FFF2-40B4-BE49-F238E27FC236}">
                <a16:creationId xmlns:a16="http://schemas.microsoft.com/office/drawing/2014/main" id="{D992888C-B49B-4125-AE66-FD9D00D25E50}"/>
              </a:ext>
            </a:extLst>
          </p:cNvPr>
          <p:cNvSpPr/>
          <p:nvPr/>
        </p:nvSpPr>
        <p:spPr>
          <a:xfrm>
            <a:off x="3299696" y="2669792"/>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69" name="矩形 168">
            <a:extLst>
              <a:ext uri="{FF2B5EF4-FFF2-40B4-BE49-F238E27FC236}">
                <a16:creationId xmlns:a16="http://schemas.microsoft.com/office/drawing/2014/main" id="{C1C1C95D-6A31-4F7F-B988-7BAD115436AF}"/>
              </a:ext>
            </a:extLst>
          </p:cNvPr>
          <p:cNvSpPr/>
          <p:nvPr/>
        </p:nvSpPr>
        <p:spPr>
          <a:xfrm>
            <a:off x="3310679" y="3584423"/>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0" name="矩形 169">
            <a:extLst>
              <a:ext uri="{FF2B5EF4-FFF2-40B4-BE49-F238E27FC236}">
                <a16:creationId xmlns:a16="http://schemas.microsoft.com/office/drawing/2014/main" id="{2F4979C4-EACB-44E1-936A-F76F6DC898B8}"/>
              </a:ext>
            </a:extLst>
          </p:cNvPr>
          <p:cNvSpPr/>
          <p:nvPr/>
        </p:nvSpPr>
        <p:spPr>
          <a:xfrm>
            <a:off x="3310679" y="4266490"/>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1" name="矩形 170">
            <a:extLst>
              <a:ext uri="{FF2B5EF4-FFF2-40B4-BE49-F238E27FC236}">
                <a16:creationId xmlns:a16="http://schemas.microsoft.com/office/drawing/2014/main" id="{2CFA6EC7-D06E-469F-8E74-FA95F1F2AC71}"/>
              </a:ext>
            </a:extLst>
          </p:cNvPr>
          <p:cNvSpPr/>
          <p:nvPr/>
        </p:nvSpPr>
        <p:spPr>
          <a:xfrm>
            <a:off x="3310679" y="4943272"/>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791274C0-E6C7-4F78-B529-7ECE83C6529F}"/>
              </a:ext>
            </a:extLst>
          </p:cNvPr>
          <p:cNvSpPr/>
          <p:nvPr/>
        </p:nvSpPr>
        <p:spPr>
          <a:xfrm>
            <a:off x="3299696" y="5652310"/>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59804D49-3A45-4F05-9BB3-2A3C333B3EBE}"/>
              </a:ext>
            </a:extLst>
          </p:cNvPr>
          <p:cNvSpPr/>
          <p:nvPr/>
        </p:nvSpPr>
        <p:spPr>
          <a:xfrm>
            <a:off x="6955579" y="1276029"/>
            <a:ext cx="1656000" cy="360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C91492A8-6F8F-4741-A281-5B1ACCF54E00}"/>
              </a:ext>
            </a:extLst>
          </p:cNvPr>
          <p:cNvSpPr/>
          <p:nvPr/>
        </p:nvSpPr>
        <p:spPr>
          <a:xfrm>
            <a:off x="6955579" y="2322492"/>
            <a:ext cx="1728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5" name="矩形 174">
            <a:extLst>
              <a:ext uri="{FF2B5EF4-FFF2-40B4-BE49-F238E27FC236}">
                <a16:creationId xmlns:a16="http://schemas.microsoft.com/office/drawing/2014/main" id="{4B20D68C-D86F-49D1-957D-C81722D30617}"/>
              </a:ext>
            </a:extLst>
          </p:cNvPr>
          <p:cNvSpPr/>
          <p:nvPr/>
        </p:nvSpPr>
        <p:spPr>
          <a:xfrm>
            <a:off x="799790" y="1110999"/>
            <a:ext cx="1656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6" name="矩形 175">
            <a:extLst>
              <a:ext uri="{FF2B5EF4-FFF2-40B4-BE49-F238E27FC236}">
                <a16:creationId xmlns:a16="http://schemas.microsoft.com/office/drawing/2014/main" id="{CBDF8340-EEA1-4410-BA81-CAD527061E43}"/>
              </a:ext>
            </a:extLst>
          </p:cNvPr>
          <p:cNvSpPr/>
          <p:nvPr/>
        </p:nvSpPr>
        <p:spPr>
          <a:xfrm>
            <a:off x="39659" y="3032504"/>
            <a:ext cx="1656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7" name="矩形 176">
            <a:extLst>
              <a:ext uri="{FF2B5EF4-FFF2-40B4-BE49-F238E27FC236}">
                <a16:creationId xmlns:a16="http://schemas.microsoft.com/office/drawing/2014/main" id="{6F857F14-DBF5-45D9-AC35-0F54854D87C2}"/>
              </a:ext>
            </a:extLst>
          </p:cNvPr>
          <p:cNvSpPr/>
          <p:nvPr/>
        </p:nvSpPr>
        <p:spPr>
          <a:xfrm>
            <a:off x="6570558" y="5196571"/>
            <a:ext cx="1476000" cy="432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8" name="矩形 177">
            <a:extLst>
              <a:ext uri="{FF2B5EF4-FFF2-40B4-BE49-F238E27FC236}">
                <a16:creationId xmlns:a16="http://schemas.microsoft.com/office/drawing/2014/main" id="{D11D6BE1-AC21-448D-8F4C-A4839C820972}"/>
              </a:ext>
            </a:extLst>
          </p:cNvPr>
          <p:cNvSpPr/>
          <p:nvPr/>
        </p:nvSpPr>
        <p:spPr>
          <a:xfrm>
            <a:off x="7238021" y="5947703"/>
            <a:ext cx="1476000" cy="432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id="{CA96AC53-B194-49F7-B22D-870811ED96E9}"/>
              </a:ext>
            </a:extLst>
          </p:cNvPr>
          <p:cNvSpPr txBox="1"/>
          <p:nvPr/>
        </p:nvSpPr>
        <p:spPr>
          <a:xfrm>
            <a:off x="7212621" y="80556"/>
            <a:ext cx="4027571" cy="461665"/>
          </a:xfrm>
          <a:prstGeom prst="rect">
            <a:avLst/>
          </a:prstGeom>
          <a:noFill/>
        </p:spPr>
        <p:txBody>
          <a:bodyPr wrap="square">
            <a:spAutoFit/>
          </a:bodyPr>
          <a:lstStyle/>
          <a:p>
            <a:r>
              <a:rPr lang="zh-CN" altLang="en-US" sz="2400" dirty="0">
                <a:solidFill>
                  <a:schemeClr val="accent2">
                    <a:lumMod val="75000"/>
                  </a:schemeClr>
                </a:solidFill>
                <a:latin typeface="微软雅黑" panose="020B0503020204020204" pitchFamily="34" charset="-122"/>
                <a:ea typeface="微软雅黑" panose="020B0503020204020204" pitchFamily="34" charset="-122"/>
              </a:rPr>
              <a:t>用户可见的寄存器（可编程）</a:t>
            </a:r>
          </a:p>
        </p:txBody>
      </p:sp>
    </p:spTree>
    <p:extLst>
      <p:ext uri="{BB962C8B-B14F-4D97-AF65-F5344CB8AC3E}">
        <p14:creationId xmlns:p14="http://schemas.microsoft.com/office/powerpoint/2010/main" val="2069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500"/>
                                        <p:tgtEl>
                                          <p:spTgt spid="1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500"/>
                                        <p:tgtEl>
                                          <p:spTgt spid="1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fade">
                                      <p:cBhvr>
                                        <p:cTn id="22" dur="500"/>
                                        <p:tgtEl>
                                          <p:spTgt spid="1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500"/>
                                        <p:tgtEl>
                                          <p:spTgt spid="1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500"/>
                                        <p:tgtEl>
                                          <p:spTgt spid="17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7"/>
                                        </p:tgtEl>
                                        <p:attrNameLst>
                                          <p:attrName>style.visibility</p:attrName>
                                        </p:attrNameLst>
                                      </p:cBhvr>
                                      <p:to>
                                        <p:strVal val="visible"/>
                                      </p:to>
                                    </p:set>
                                    <p:animEffect transition="in" filter="fade">
                                      <p:cBhvr>
                                        <p:cTn id="42" dur="500"/>
                                        <p:tgtEl>
                                          <p:spTgt spid="1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fade">
                                      <p:cBhvr>
                                        <p:cTn id="4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3526631" y="2005"/>
            <a:ext cx="513873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影响因素</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：控制相关</a:t>
            </a:r>
          </a:p>
        </p:txBody>
      </p:sp>
      <p:sp>
        <p:nvSpPr>
          <p:cNvPr id="6" name="文本框 5">
            <a:extLst>
              <a:ext uri="{FF2B5EF4-FFF2-40B4-BE49-F238E27FC236}">
                <a16:creationId xmlns:a16="http://schemas.microsoft.com/office/drawing/2014/main" id="{46B90878-AD8A-4EAF-BB02-E24B3D091404}"/>
              </a:ext>
            </a:extLst>
          </p:cNvPr>
          <p:cNvSpPr txBox="1"/>
          <p:nvPr/>
        </p:nvSpPr>
        <p:spPr>
          <a:xfrm>
            <a:off x="276723" y="1456837"/>
            <a:ext cx="11638550" cy="2372252"/>
          </a:xfrm>
          <a:prstGeom prst="rect">
            <a:avLst/>
          </a:prstGeom>
          <a:noFill/>
        </p:spPr>
        <p:txBody>
          <a:bodyPr wrap="square">
            <a:spAutoFit/>
          </a:bodyPr>
          <a:lstStyle/>
          <a:p>
            <a:pPr marL="457200" indent="-457200">
              <a:lnSpc>
                <a:spcPct val="20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引起原因</a:t>
            </a:r>
            <a:r>
              <a:rPr lang="zh-CN" altLang="en-US" sz="2600" dirty="0">
                <a:latin typeface="微软雅黑" panose="020B0503020204020204" pitchFamily="34" charset="-122"/>
                <a:ea typeface="微软雅黑" panose="020B0503020204020204" pitchFamily="34" charset="-122"/>
              </a:rPr>
              <a:t>：转移指令，当前指令有跳转，但流水已经开启后续指令处理过程。</a:t>
            </a:r>
          </a:p>
          <a:p>
            <a:pPr marL="457200" indent="-457200">
              <a:lnSpc>
                <a:spcPct val="20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解决办法</a:t>
            </a:r>
            <a:r>
              <a:rPr lang="en-US" altLang="zh-CN" sz="2600" b="1"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：延迟转移法，让跳转的指令接在最后流水入口</a:t>
            </a:r>
          </a:p>
          <a:p>
            <a:pPr marL="457200" indent="-457200">
              <a:lnSpc>
                <a:spcPct val="20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解决方法</a:t>
            </a:r>
            <a:r>
              <a:rPr lang="en-US" altLang="zh-CN" sz="2600" b="1"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：转移预测法，用硬件预测将来的行为，提前让转移指令进流水。</a:t>
            </a:r>
          </a:p>
        </p:txBody>
      </p:sp>
    </p:spTree>
    <p:extLst>
      <p:ext uri="{BB962C8B-B14F-4D97-AF65-F5344CB8AC3E}">
        <p14:creationId xmlns:p14="http://schemas.microsoft.com/office/powerpoint/2010/main" val="12377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6B90878-AD8A-4EAF-BB02-E24B3D091404}"/>
              </a:ext>
            </a:extLst>
          </p:cNvPr>
          <p:cNvSpPr txBox="1"/>
          <p:nvPr/>
        </p:nvSpPr>
        <p:spPr>
          <a:xfrm>
            <a:off x="276725" y="160348"/>
            <a:ext cx="11638550" cy="1221938"/>
          </a:xfrm>
          <a:prstGeom prst="rect">
            <a:avLst/>
          </a:prstGeom>
          <a:noFill/>
        </p:spPr>
        <p:txBody>
          <a:bodyPr wrap="square">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流水线中有三类数据相关冲突：写后读（</a:t>
            </a:r>
            <a:r>
              <a:rPr lang="en-US" altLang="zh-CN" sz="2600" dirty="0">
                <a:latin typeface="微软雅黑" panose="020B0503020204020204" pitchFamily="34" charset="-122"/>
                <a:ea typeface="微软雅黑" panose="020B0503020204020204" pitchFamily="34" charset="-122"/>
              </a:rPr>
              <a:t>RAW</a:t>
            </a:r>
            <a:r>
              <a:rPr lang="zh-CN" altLang="en-US" sz="2600" dirty="0">
                <a:latin typeface="微软雅黑" panose="020B0503020204020204" pitchFamily="34" charset="-122"/>
                <a:ea typeface="微软雅黑" panose="020B0503020204020204" pitchFamily="34" charset="-122"/>
              </a:rPr>
              <a:t>）相关；读后写（</a:t>
            </a:r>
            <a:r>
              <a:rPr lang="en-US" altLang="zh-CN" sz="2600" dirty="0">
                <a:latin typeface="微软雅黑" panose="020B0503020204020204" pitchFamily="34" charset="-122"/>
                <a:ea typeface="微软雅黑" panose="020B0503020204020204" pitchFamily="34" charset="-122"/>
              </a:rPr>
              <a:t>WAR</a:t>
            </a:r>
            <a:r>
              <a:rPr lang="zh-CN" altLang="en-US" sz="2600" dirty="0">
                <a:latin typeface="微软雅黑" panose="020B0503020204020204" pitchFamily="34" charset="-122"/>
                <a:ea typeface="微软雅黑" panose="020B0503020204020204" pitchFamily="34" charset="-122"/>
              </a:rPr>
              <a:t>）相关；写后写（</a:t>
            </a:r>
            <a:r>
              <a:rPr lang="en-US" altLang="zh-CN" sz="2600" dirty="0">
                <a:latin typeface="微软雅黑" panose="020B0503020204020204" pitchFamily="34" charset="-122"/>
                <a:ea typeface="微软雅黑" panose="020B0503020204020204" pitchFamily="34" charset="-122"/>
              </a:rPr>
              <a:t>WAW</a:t>
            </a:r>
            <a:r>
              <a:rPr lang="zh-CN" altLang="en-US" sz="2600" dirty="0">
                <a:latin typeface="微软雅黑" panose="020B0503020204020204" pitchFamily="34" charset="-122"/>
                <a:ea typeface="微软雅黑" panose="020B0503020204020204" pitchFamily="34" charset="-122"/>
              </a:rPr>
              <a:t>）相关。判断以下三组指令各存在哪种类型的数据相关。</a:t>
            </a:r>
          </a:p>
        </p:txBody>
      </p:sp>
      <p:sp>
        <p:nvSpPr>
          <p:cNvPr id="7" name="文本框 6">
            <a:extLst>
              <a:ext uri="{FF2B5EF4-FFF2-40B4-BE49-F238E27FC236}">
                <a16:creationId xmlns:a16="http://schemas.microsoft.com/office/drawing/2014/main" id="{1E2655B9-F3AC-47C8-8933-360981AC5A0D}"/>
              </a:ext>
            </a:extLst>
          </p:cNvPr>
          <p:cNvSpPr txBox="1"/>
          <p:nvPr/>
        </p:nvSpPr>
        <p:spPr>
          <a:xfrm>
            <a:off x="276725" y="1781407"/>
            <a:ext cx="10849477" cy="4093428"/>
          </a:xfrm>
          <a:prstGeom prst="rect">
            <a:avLst/>
          </a:prstGeom>
          <a:noFill/>
        </p:spPr>
        <p:txBody>
          <a:bodyPr wrap="square">
            <a:spAutoFit/>
          </a:bodyPr>
          <a:lstStyle/>
          <a:p>
            <a:r>
              <a:rPr lang="en-US" altLang="zh-CN" sz="2600" b="1" dirty="0">
                <a:latin typeface="Consolas" panose="020B0609020204030204" pitchFamily="49" charset="0"/>
                <a:ea typeface="微软雅黑" panose="020B0503020204020204" pitchFamily="34" charset="-122"/>
              </a:rPr>
              <a:t>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I1     ADD R1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R2</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R2</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-&gt;R1</a:t>
            </a:r>
          </a:p>
          <a:p>
            <a:r>
              <a:rPr lang="en-US" altLang="zh-CN" sz="2600" b="1" dirty="0">
                <a:latin typeface="Consolas" panose="020B0609020204030204" pitchFamily="49" charset="0"/>
                <a:ea typeface="微软雅黑" panose="020B0503020204020204" pitchFamily="34" charset="-122"/>
              </a:rPr>
              <a:t>   I2     SUB R4</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-&gt;R4</a:t>
            </a:r>
          </a:p>
          <a:p>
            <a:endParaRPr lang="en-US" altLang="zh-CN" sz="2600" b="1" dirty="0">
              <a:latin typeface="Consolas" panose="020B0609020204030204" pitchFamily="49" charset="0"/>
              <a:ea typeface="微软雅黑" panose="020B0503020204020204" pitchFamily="34" charset="-122"/>
            </a:endParaRPr>
          </a:p>
          <a:p>
            <a:endParaRPr lang="en-US" altLang="zh-CN" sz="2600" b="1" dirty="0">
              <a:latin typeface="Consolas" panose="020B0609020204030204" pitchFamily="49" charset="0"/>
              <a:ea typeface="微软雅黑" panose="020B0503020204020204" pitchFamily="34" charset="-122"/>
            </a:endParaRPr>
          </a:p>
          <a:p>
            <a:r>
              <a:rPr lang="en-US" altLang="zh-CN" sz="2600" b="1" dirty="0">
                <a:latin typeface="Consolas" panose="020B0609020204030204" pitchFamily="49" charset="0"/>
                <a:ea typeface="微软雅黑" panose="020B0503020204020204" pitchFamily="34" charset="-122"/>
              </a:rPr>
              <a:t>2</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I3     STO M</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x</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-&gt;M(x)       </a:t>
            </a:r>
            <a:r>
              <a:rPr lang="en-US" altLang="zh-CN" sz="2600" dirty="0">
                <a:solidFill>
                  <a:srgbClr val="00B050"/>
                </a:solidFill>
                <a:latin typeface="Consolas" panose="020B0609020204030204" pitchFamily="49" charset="0"/>
                <a:ea typeface="微软雅黑" panose="020B0503020204020204" pitchFamily="34" charset="-122"/>
              </a:rPr>
              <a:t>M(x)</a:t>
            </a:r>
            <a:r>
              <a:rPr lang="zh-CN" altLang="en-US" sz="2600" dirty="0">
                <a:solidFill>
                  <a:srgbClr val="00B050"/>
                </a:solidFill>
                <a:latin typeface="Consolas" panose="020B0609020204030204" pitchFamily="49" charset="0"/>
                <a:ea typeface="微软雅黑" panose="020B0503020204020204" pitchFamily="34" charset="-122"/>
              </a:rPr>
              <a:t>是存储器单元</a:t>
            </a:r>
          </a:p>
          <a:p>
            <a:r>
              <a:rPr lang="zh-CN" altLang="en-US" sz="2600" b="1" dirty="0">
                <a:latin typeface="Consolas" panose="020B0609020204030204" pitchFamily="49" charset="0"/>
                <a:ea typeface="微软雅黑" panose="020B0503020204020204" pitchFamily="34" charset="-122"/>
              </a:rPr>
              <a:t>   </a:t>
            </a:r>
            <a:r>
              <a:rPr lang="en-US" altLang="zh-CN" sz="2600" b="1" dirty="0">
                <a:latin typeface="Consolas" panose="020B0609020204030204" pitchFamily="49" charset="0"/>
                <a:ea typeface="微软雅黑" panose="020B0503020204020204" pitchFamily="34" charset="-122"/>
              </a:rPr>
              <a:t>I4     ADD 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R4</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R4</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-&gt;R3</a:t>
            </a:r>
          </a:p>
          <a:p>
            <a:endParaRPr lang="en-US" altLang="zh-CN" sz="2600" b="1" dirty="0">
              <a:latin typeface="Consolas" panose="020B0609020204030204" pitchFamily="49" charset="0"/>
              <a:ea typeface="微软雅黑" panose="020B0503020204020204" pitchFamily="34" charset="-122"/>
            </a:endParaRPr>
          </a:p>
          <a:p>
            <a:endParaRPr lang="en-US" altLang="zh-CN" sz="2600" b="1" dirty="0">
              <a:latin typeface="Consolas" panose="020B0609020204030204" pitchFamily="49" charset="0"/>
              <a:ea typeface="微软雅黑" panose="020B0503020204020204" pitchFamily="34" charset="-122"/>
            </a:endParaRPr>
          </a:p>
          <a:p>
            <a:r>
              <a:rPr lang="en-US" altLang="zh-CN" sz="2600" b="1" dirty="0">
                <a:latin typeface="Consolas" panose="020B0609020204030204" pitchFamily="49" charset="0"/>
                <a:ea typeface="微软雅黑" panose="020B0503020204020204" pitchFamily="34" charset="-122"/>
              </a:rPr>
              <a:t>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I5     MUL 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R2</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R1</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R2</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-&gt;R3</a:t>
            </a:r>
          </a:p>
          <a:p>
            <a:r>
              <a:rPr lang="en-US" altLang="zh-CN" sz="2600" b="1" dirty="0">
                <a:latin typeface="Consolas" panose="020B0609020204030204" pitchFamily="49" charset="0"/>
                <a:ea typeface="微软雅黑" panose="020B0503020204020204" pitchFamily="34" charset="-122"/>
              </a:rPr>
              <a:t>   I6     ADD R3</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R4</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R4</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R5</a:t>
            </a:r>
            <a:r>
              <a:rPr lang="zh-CN" altLang="en-US" sz="2600" b="1" dirty="0">
                <a:latin typeface="Consolas" panose="020B0609020204030204" pitchFamily="49" charset="0"/>
                <a:ea typeface="微软雅黑" panose="020B0503020204020204" pitchFamily="34" charset="-122"/>
              </a:rPr>
              <a:t>）</a:t>
            </a:r>
            <a:r>
              <a:rPr lang="en-US" altLang="zh-CN" sz="2600" b="1" dirty="0">
                <a:latin typeface="Consolas" panose="020B0609020204030204" pitchFamily="49" charset="0"/>
                <a:ea typeface="微软雅黑" panose="020B0503020204020204" pitchFamily="34" charset="-122"/>
              </a:rPr>
              <a:t>-&gt;R3</a:t>
            </a:r>
          </a:p>
        </p:txBody>
      </p:sp>
      <p:sp>
        <p:nvSpPr>
          <p:cNvPr id="3" name="对话气泡: 圆角矩形 2">
            <a:extLst>
              <a:ext uri="{FF2B5EF4-FFF2-40B4-BE49-F238E27FC236}">
                <a16:creationId xmlns:a16="http://schemas.microsoft.com/office/drawing/2014/main" id="{D7D7E2AF-F2C2-40A8-BD01-0DABD3BA49FE}"/>
              </a:ext>
            </a:extLst>
          </p:cNvPr>
          <p:cNvSpPr/>
          <p:nvPr/>
        </p:nvSpPr>
        <p:spPr>
          <a:xfrm>
            <a:off x="6015411" y="2640932"/>
            <a:ext cx="1407695" cy="517358"/>
          </a:xfrm>
          <a:prstGeom prst="wedgeRoundRectCallout">
            <a:avLst>
              <a:gd name="adj1" fmla="val -66132"/>
              <a:gd name="adj2" fmla="val -584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写后读</a:t>
            </a:r>
          </a:p>
        </p:txBody>
      </p:sp>
      <p:sp>
        <p:nvSpPr>
          <p:cNvPr id="8" name="对话气泡: 圆角矩形 7">
            <a:extLst>
              <a:ext uri="{FF2B5EF4-FFF2-40B4-BE49-F238E27FC236}">
                <a16:creationId xmlns:a16="http://schemas.microsoft.com/office/drawing/2014/main" id="{24578985-9FCD-4C1B-BD28-C70D8CD6352C}"/>
              </a:ext>
            </a:extLst>
          </p:cNvPr>
          <p:cNvSpPr/>
          <p:nvPr/>
        </p:nvSpPr>
        <p:spPr>
          <a:xfrm>
            <a:off x="6015411" y="4257883"/>
            <a:ext cx="1407695" cy="517358"/>
          </a:xfrm>
          <a:prstGeom prst="wedgeRoundRectCallout">
            <a:avLst>
              <a:gd name="adj1" fmla="val -69551"/>
              <a:gd name="adj2" fmla="val -584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读后写</a:t>
            </a:r>
          </a:p>
        </p:txBody>
      </p:sp>
      <p:sp>
        <p:nvSpPr>
          <p:cNvPr id="9" name="对话气泡: 圆角矩形 8">
            <a:extLst>
              <a:ext uri="{FF2B5EF4-FFF2-40B4-BE49-F238E27FC236}">
                <a16:creationId xmlns:a16="http://schemas.microsoft.com/office/drawing/2014/main" id="{9A2A4510-8782-4AE9-AC44-4E3F535960B2}"/>
              </a:ext>
            </a:extLst>
          </p:cNvPr>
          <p:cNvSpPr/>
          <p:nvPr/>
        </p:nvSpPr>
        <p:spPr>
          <a:xfrm>
            <a:off x="8421727" y="5357477"/>
            <a:ext cx="1407695" cy="517358"/>
          </a:xfrm>
          <a:prstGeom prst="wedgeRoundRectCallout">
            <a:avLst>
              <a:gd name="adj1" fmla="val -77243"/>
              <a:gd name="adj2" fmla="val -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微软雅黑" panose="020B0503020204020204" pitchFamily="34" charset="-122"/>
                <a:ea typeface="微软雅黑" panose="020B0503020204020204" pitchFamily="34" charset="-122"/>
              </a:rPr>
              <a:t>写后写</a:t>
            </a:r>
          </a:p>
        </p:txBody>
      </p:sp>
    </p:spTree>
    <p:extLst>
      <p:ext uri="{BB962C8B-B14F-4D97-AF65-F5344CB8AC3E}">
        <p14:creationId xmlns:p14="http://schemas.microsoft.com/office/powerpoint/2010/main" val="34292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E917987-C248-4085-BD49-BC4B4381C245}"/>
              </a:ext>
            </a:extLst>
          </p:cNvPr>
          <p:cNvSpPr txBox="1"/>
          <p:nvPr/>
        </p:nvSpPr>
        <p:spPr>
          <a:xfrm>
            <a:off x="2949335" y="-35940"/>
            <a:ext cx="629333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pic>
        <p:nvPicPr>
          <p:cNvPr id="5" name="图片 4">
            <a:extLst>
              <a:ext uri="{FF2B5EF4-FFF2-40B4-BE49-F238E27FC236}">
                <a16:creationId xmlns:a16="http://schemas.microsoft.com/office/drawing/2014/main" id="{2EA83073-0F0F-4112-9A89-EEB914B9692A}"/>
              </a:ext>
            </a:extLst>
          </p:cNvPr>
          <p:cNvPicPr>
            <a:picLocks noChangeAspect="1"/>
          </p:cNvPicPr>
          <p:nvPr/>
        </p:nvPicPr>
        <p:blipFill>
          <a:blip r:embed="rId3"/>
          <a:stretch>
            <a:fillRect/>
          </a:stretch>
        </p:blipFill>
        <p:spPr>
          <a:xfrm>
            <a:off x="0" y="548835"/>
            <a:ext cx="12192000" cy="6046943"/>
          </a:xfrm>
          <a:prstGeom prst="rect">
            <a:avLst/>
          </a:prstGeom>
        </p:spPr>
      </p:pic>
    </p:spTree>
    <p:extLst>
      <p:ext uri="{BB962C8B-B14F-4D97-AF65-F5344CB8AC3E}">
        <p14:creationId xmlns:p14="http://schemas.microsoft.com/office/powerpoint/2010/main" val="191274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文本框 165">
            <a:extLst>
              <a:ext uri="{FF2B5EF4-FFF2-40B4-BE49-F238E27FC236}">
                <a16:creationId xmlns:a16="http://schemas.microsoft.com/office/drawing/2014/main" id="{11261183-E394-4F1E-9591-28901D62E8DD}"/>
              </a:ext>
            </a:extLst>
          </p:cNvPr>
          <p:cNvSpPr txBox="1"/>
          <p:nvPr/>
        </p:nvSpPr>
        <p:spPr>
          <a:xfrm>
            <a:off x="4291262" y="33089"/>
            <a:ext cx="3609475"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本节回顾</a:t>
            </a:r>
          </a:p>
        </p:txBody>
      </p:sp>
      <p:pic>
        <p:nvPicPr>
          <p:cNvPr id="3" name="图片 2">
            <a:extLst>
              <a:ext uri="{FF2B5EF4-FFF2-40B4-BE49-F238E27FC236}">
                <a16:creationId xmlns:a16="http://schemas.microsoft.com/office/drawing/2014/main" id="{433F3389-31A8-4AB5-9963-D002C2BC2608}"/>
              </a:ext>
            </a:extLst>
          </p:cNvPr>
          <p:cNvPicPr>
            <a:picLocks noChangeAspect="1"/>
          </p:cNvPicPr>
          <p:nvPr/>
        </p:nvPicPr>
        <p:blipFill>
          <a:blip r:embed="rId3"/>
          <a:stretch>
            <a:fillRect/>
          </a:stretch>
        </p:blipFill>
        <p:spPr>
          <a:xfrm>
            <a:off x="0" y="1191924"/>
            <a:ext cx="12192000" cy="5071394"/>
          </a:xfrm>
          <a:prstGeom prst="rect">
            <a:avLst/>
          </a:prstGeom>
        </p:spPr>
      </p:pic>
    </p:spTree>
    <p:extLst>
      <p:ext uri="{BB962C8B-B14F-4D97-AF65-F5344CB8AC3E}">
        <p14:creationId xmlns:p14="http://schemas.microsoft.com/office/powerpoint/2010/main" val="422373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439152" y="598171"/>
            <a:ext cx="11313695" cy="1582293"/>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指令周期</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从主存中每取出并执行一条指令所需的全部时间。</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指令周期</a:t>
            </a:r>
            <a:r>
              <a:rPr lang="zh-CN" altLang="en-US" sz="2600" dirty="0">
                <a:solidFill>
                  <a:prstClr val="black"/>
                </a:solidFill>
                <a:latin typeface="微软雅黑" panose="020B0503020204020204" pitchFamily="34" charset="-122"/>
                <a:ea typeface="微软雅黑" panose="020B0503020204020204" pitchFamily="34" charset="-122"/>
              </a:rPr>
              <a:t>常常用若干</a:t>
            </a:r>
            <a:r>
              <a:rPr lang="zh-CN" altLang="en-US" sz="2600" b="1" dirty="0">
                <a:solidFill>
                  <a:prstClr val="black"/>
                </a:solidFill>
                <a:latin typeface="微软雅黑" panose="020B0503020204020204" pitchFamily="34" charset="-122"/>
                <a:ea typeface="微软雅黑" panose="020B0503020204020204" pitchFamily="34" charset="-122"/>
              </a:rPr>
              <a:t>机器周期</a:t>
            </a:r>
            <a:r>
              <a:rPr lang="zh-CN" altLang="en-US" sz="2600" dirty="0">
                <a:solidFill>
                  <a:prstClr val="black"/>
                </a:solidFill>
                <a:latin typeface="微软雅黑" panose="020B0503020204020204" pitchFamily="34" charset="-122"/>
                <a:ea typeface="微软雅黑" panose="020B0503020204020204" pitchFamily="34" charset="-122"/>
              </a:rPr>
              <a:t>来表示，机器周期又叫</a:t>
            </a:r>
            <a:r>
              <a:rPr lang="en-US" altLang="zh-CN" sz="2600" b="1" dirty="0">
                <a:solidFill>
                  <a:prstClr val="black"/>
                </a:solidFill>
                <a:latin typeface="微软雅黑" panose="020B0503020204020204" pitchFamily="34" charset="-122"/>
                <a:ea typeface="微软雅黑" panose="020B0503020204020204" pitchFamily="34" charset="-122"/>
              </a:rPr>
              <a:t>CPU</a:t>
            </a:r>
            <a:r>
              <a:rPr lang="zh-CN" altLang="en-US" sz="2600" b="1" dirty="0">
                <a:solidFill>
                  <a:prstClr val="black"/>
                </a:solidFill>
                <a:latin typeface="微软雅黑" panose="020B0503020204020204" pitchFamily="34" charset="-122"/>
                <a:ea typeface="微软雅黑" panose="020B0503020204020204" pitchFamily="34" charset="-122"/>
              </a:rPr>
              <a:t>周期</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一个</a:t>
            </a:r>
            <a:r>
              <a:rPr lang="zh-CN" altLang="en-US" sz="2600" b="1" dirty="0">
                <a:solidFill>
                  <a:prstClr val="black"/>
                </a:solidFill>
                <a:latin typeface="微软雅黑" panose="020B0503020204020204" pitchFamily="34" charset="-122"/>
                <a:ea typeface="微软雅黑" panose="020B0503020204020204" pitchFamily="34" charset="-122"/>
              </a:rPr>
              <a:t>机器周期又</a:t>
            </a:r>
            <a:r>
              <a:rPr lang="zh-CN" altLang="en-US" sz="2600" dirty="0">
                <a:solidFill>
                  <a:prstClr val="black"/>
                </a:solidFill>
                <a:latin typeface="微软雅黑" panose="020B0503020204020204" pitchFamily="34" charset="-122"/>
                <a:ea typeface="微软雅黑" panose="020B0503020204020204" pitchFamily="34" charset="-122"/>
              </a:rPr>
              <a:t>包含若干</a:t>
            </a:r>
            <a:r>
              <a:rPr lang="zh-CN" altLang="en-US" sz="2600" b="1" dirty="0">
                <a:solidFill>
                  <a:prstClr val="black"/>
                </a:solidFill>
                <a:latin typeface="微软雅黑" panose="020B0503020204020204" pitchFamily="34" charset="-122"/>
                <a:ea typeface="微软雅黑" panose="020B0503020204020204" pitchFamily="34" charset="-122"/>
              </a:rPr>
              <a:t>时钟周期</a:t>
            </a:r>
            <a:r>
              <a:rPr lang="zh-CN" altLang="en-US" sz="2600" dirty="0">
                <a:solidFill>
                  <a:prstClr val="black"/>
                </a:solidFill>
                <a:latin typeface="微软雅黑" panose="020B0503020204020204" pitchFamily="34" charset="-122"/>
                <a:ea typeface="微软雅黑" panose="020B0503020204020204" pitchFamily="34" charset="-122"/>
              </a:rPr>
              <a:t>（也成为</a:t>
            </a:r>
            <a:r>
              <a:rPr lang="zh-CN" altLang="en-US" sz="2600" b="1" dirty="0">
                <a:solidFill>
                  <a:prstClr val="black"/>
                </a:solidFill>
                <a:latin typeface="微软雅黑" panose="020B0503020204020204" pitchFamily="34" charset="-122"/>
                <a:ea typeface="微软雅黑" panose="020B0503020204020204" pitchFamily="34" charset="-122"/>
              </a:rPr>
              <a:t>节拍</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b="1" dirty="0">
                <a:solidFill>
                  <a:prstClr val="black"/>
                </a:solidFill>
                <a:latin typeface="微软雅黑" panose="020B0503020204020204" pitchFamily="34" charset="-122"/>
                <a:ea typeface="微软雅黑" panose="020B0503020204020204" pitchFamily="34" charset="-122"/>
              </a:rPr>
              <a:t>T</a:t>
            </a:r>
            <a:r>
              <a:rPr lang="zh-CN" altLang="en-US" sz="2600" b="1" dirty="0">
                <a:solidFill>
                  <a:prstClr val="black"/>
                </a:solidFill>
                <a:latin typeface="微软雅黑" panose="020B0503020204020204" pitchFamily="34" charset="-122"/>
                <a:ea typeface="微软雅黑" panose="020B0503020204020204" pitchFamily="34" charset="-122"/>
              </a:rPr>
              <a:t>周期</a:t>
            </a:r>
            <a:r>
              <a:rPr lang="zh-CN" altLang="en-US" sz="2600" dirty="0">
                <a:solidFill>
                  <a:prstClr val="black"/>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31C605B8-8F49-4592-B8AA-D36C370D8973}"/>
              </a:ext>
            </a:extLst>
          </p:cNvPr>
          <p:cNvPicPr>
            <a:picLocks noChangeAspect="1"/>
          </p:cNvPicPr>
          <p:nvPr/>
        </p:nvPicPr>
        <p:blipFill rotWithShape="1">
          <a:blip r:embed="rId3"/>
          <a:srcRect t="1" b="47387"/>
          <a:stretch/>
        </p:blipFill>
        <p:spPr>
          <a:xfrm>
            <a:off x="0" y="2397034"/>
            <a:ext cx="12191999" cy="3862795"/>
          </a:xfrm>
          <a:prstGeom prst="rect">
            <a:avLst/>
          </a:prstGeom>
        </p:spPr>
      </p:pic>
    </p:spTree>
    <p:extLst>
      <p:ext uri="{BB962C8B-B14F-4D97-AF65-F5344CB8AC3E}">
        <p14:creationId xmlns:p14="http://schemas.microsoft.com/office/powerpoint/2010/main" val="399375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fade">
                                      <p:cBhvr>
                                        <p:cTn id="17" dur="500"/>
                                        <p:tgtEl>
                                          <p:spTgt spid="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2" end="2"/>
                                            </p:txEl>
                                          </p:spTgt>
                                        </p:tgtEl>
                                        <p:attrNameLst>
                                          <p:attrName>style.visibility</p:attrName>
                                        </p:attrNameLst>
                                      </p:cBhvr>
                                      <p:to>
                                        <p:strVal val="visible"/>
                                      </p:to>
                                    </p:set>
                                    <p:animEffect transition="in" filter="fade">
                                      <p:cBhvr>
                                        <p:cTn id="22"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6E28C2-3817-4627-A490-EBEAC38915F5}"/>
              </a:ext>
            </a:extLst>
          </p:cNvPr>
          <p:cNvSpPr txBox="1"/>
          <p:nvPr/>
        </p:nvSpPr>
        <p:spPr>
          <a:xfrm>
            <a:off x="3628870" y="13396"/>
            <a:ext cx="4934260" cy="584775"/>
          </a:xfrm>
          <a:prstGeom prst="rect">
            <a:avLst/>
          </a:prstGeom>
          <a:noFill/>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指令周期</a:t>
            </a:r>
          </a:p>
        </p:txBody>
      </p:sp>
      <p:sp>
        <p:nvSpPr>
          <p:cNvPr id="30" name="文本框 29">
            <a:extLst>
              <a:ext uri="{FF2B5EF4-FFF2-40B4-BE49-F238E27FC236}">
                <a16:creationId xmlns:a16="http://schemas.microsoft.com/office/drawing/2014/main" id="{C7A5E871-E887-405E-88D6-374DA5FBD72C}"/>
              </a:ext>
            </a:extLst>
          </p:cNvPr>
          <p:cNvSpPr txBox="1"/>
          <p:nvPr/>
        </p:nvSpPr>
        <p:spPr>
          <a:xfrm>
            <a:off x="439152" y="598171"/>
            <a:ext cx="11313695" cy="1582293"/>
          </a:xfrm>
          <a:prstGeom prst="rect">
            <a:avLst/>
          </a:prstGeom>
          <a:noFill/>
        </p:spPr>
        <p:txBody>
          <a:bodyPr wrap="square">
            <a:spAutoFit/>
          </a:bodyPr>
          <a:lstStyle/>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指令周期</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dirty="0">
                <a:solidFill>
                  <a:prstClr val="black"/>
                </a:solidFill>
                <a:latin typeface="微软雅黑" panose="020B0503020204020204" pitchFamily="34" charset="-122"/>
                <a:ea typeface="微软雅黑" panose="020B0503020204020204" pitchFamily="34" charset="-122"/>
              </a:rPr>
              <a:t>CPU</a:t>
            </a:r>
            <a:r>
              <a:rPr lang="zh-CN" altLang="en-US" sz="2600" dirty="0">
                <a:solidFill>
                  <a:prstClr val="black"/>
                </a:solidFill>
                <a:latin typeface="微软雅黑" panose="020B0503020204020204" pitchFamily="34" charset="-122"/>
                <a:ea typeface="微软雅黑" panose="020B0503020204020204" pitchFamily="34" charset="-122"/>
              </a:rPr>
              <a:t>从主存中每取出并执行一条指令所需的全部时间。</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b="1" dirty="0">
                <a:solidFill>
                  <a:prstClr val="black"/>
                </a:solidFill>
                <a:latin typeface="微软雅黑" panose="020B0503020204020204" pitchFamily="34" charset="-122"/>
                <a:ea typeface="微软雅黑" panose="020B0503020204020204" pitchFamily="34" charset="-122"/>
              </a:rPr>
              <a:t>指令周期</a:t>
            </a:r>
            <a:r>
              <a:rPr lang="zh-CN" altLang="en-US" sz="2600" dirty="0">
                <a:solidFill>
                  <a:prstClr val="black"/>
                </a:solidFill>
                <a:latin typeface="微软雅黑" panose="020B0503020204020204" pitchFamily="34" charset="-122"/>
                <a:ea typeface="微软雅黑" panose="020B0503020204020204" pitchFamily="34" charset="-122"/>
              </a:rPr>
              <a:t>常常用若干</a:t>
            </a:r>
            <a:r>
              <a:rPr lang="zh-CN" altLang="en-US" sz="2600" b="1" dirty="0">
                <a:solidFill>
                  <a:prstClr val="black"/>
                </a:solidFill>
                <a:latin typeface="微软雅黑" panose="020B0503020204020204" pitchFamily="34" charset="-122"/>
                <a:ea typeface="微软雅黑" panose="020B0503020204020204" pitchFamily="34" charset="-122"/>
              </a:rPr>
              <a:t>机器周期</a:t>
            </a:r>
            <a:r>
              <a:rPr lang="zh-CN" altLang="en-US" sz="2600" dirty="0">
                <a:solidFill>
                  <a:prstClr val="black"/>
                </a:solidFill>
                <a:latin typeface="微软雅黑" panose="020B0503020204020204" pitchFamily="34" charset="-122"/>
                <a:ea typeface="微软雅黑" panose="020B0503020204020204" pitchFamily="34" charset="-122"/>
              </a:rPr>
              <a:t>来表示，机器周期又叫</a:t>
            </a:r>
            <a:r>
              <a:rPr lang="en-US" altLang="zh-CN" sz="2600" b="1" dirty="0">
                <a:solidFill>
                  <a:prstClr val="black"/>
                </a:solidFill>
                <a:latin typeface="微软雅黑" panose="020B0503020204020204" pitchFamily="34" charset="-122"/>
                <a:ea typeface="微软雅黑" panose="020B0503020204020204" pitchFamily="34" charset="-122"/>
              </a:rPr>
              <a:t>CPU</a:t>
            </a:r>
            <a:r>
              <a:rPr lang="zh-CN" altLang="en-US" sz="2600" b="1" dirty="0">
                <a:solidFill>
                  <a:prstClr val="black"/>
                </a:solidFill>
                <a:latin typeface="微软雅黑" panose="020B0503020204020204" pitchFamily="34" charset="-122"/>
                <a:ea typeface="微软雅黑" panose="020B0503020204020204" pitchFamily="34" charset="-122"/>
              </a:rPr>
              <a:t>周期</a:t>
            </a:r>
            <a:r>
              <a:rPr lang="zh-CN" altLang="en-US" sz="2600" dirty="0">
                <a:solidFill>
                  <a:prstClr val="black"/>
                </a:solidFill>
                <a:latin typeface="微软雅黑" panose="020B0503020204020204" pitchFamily="34" charset="-122"/>
                <a:ea typeface="微软雅黑" panose="020B0503020204020204" pitchFamily="34" charset="-122"/>
              </a:rPr>
              <a:t>。</a:t>
            </a:r>
            <a:endParaRPr lang="en-US" altLang="zh-CN" sz="2600" dirty="0">
              <a:solidFill>
                <a:prstClr val="black"/>
              </a:solidFill>
              <a:latin typeface="微软雅黑" panose="020B0503020204020204" pitchFamily="34" charset="-122"/>
              <a:ea typeface="微软雅黑" panose="020B0503020204020204" pitchFamily="34" charset="-122"/>
            </a:endParaRPr>
          </a:p>
          <a:p>
            <a:pPr>
              <a:lnSpc>
                <a:spcPts val="4000"/>
              </a:lnSpc>
            </a:pPr>
            <a:r>
              <a:rPr lang="zh-CN" altLang="en-US" sz="2600" dirty="0">
                <a:solidFill>
                  <a:prstClr val="black"/>
                </a:solidFill>
                <a:latin typeface="微软雅黑" panose="020B0503020204020204" pitchFamily="34" charset="-122"/>
                <a:ea typeface="微软雅黑" panose="020B0503020204020204" pitchFamily="34" charset="-122"/>
              </a:rPr>
              <a:t>一个</a:t>
            </a:r>
            <a:r>
              <a:rPr lang="zh-CN" altLang="en-US" sz="2600" b="1" dirty="0">
                <a:solidFill>
                  <a:prstClr val="black"/>
                </a:solidFill>
                <a:latin typeface="微软雅黑" panose="020B0503020204020204" pitchFamily="34" charset="-122"/>
                <a:ea typeface="微软雅黑" panose="020B0503020204020204" pitchFamily="34" charset="-122"/>
              </a:rPr>
              <a:t>机器周期</a:t>
            </a:r>
            <a:r>
              <a:rPr lang="zh-CN" altLang="en-US" sz="2600" dirty="0">
                <a:solidFill>
                  <a:prstClr val="black"/>
                </a:solidFill>
                <a:latin typeface="微软雅黑" panose="020B0503020204020204" pitchFamily="34" charset="-122"/>
                <a:ea typeface="微软雅黑" panose="020B0503020204020204" pitchFamily="34" charset="-122"/>
              </a:rPr>
              <a:t>有包含若干</a:t>
            </a:r>
            <a:r>
              <a:rPr lang="zh-CN" altLang="en-US" sz="2600" b="1" dirty="0">
                <a:solidFill>
                  <a:prstClr val="black"/>
                </a:solidFill>
                <a:latin typeface="微软雅黑" panose="020B0503020204020204" pitchFamily="34" charset="-122"/>
                <a:ea typeface="微软雅黑" panose="020B0503020204020204" pitchFamily="34" charset="-122"/>
              </a:rPr>
              <a:t>时钟周期</a:t>
            </a:r>
            <a:r>
              <a:rPr lang="zh-CN" altLang="en-US" sz="2600" dirty="0">
                <a:solidFill>
                  <a:prstClr val="black"/>
                </a:solidFill>
                <a:latin typeface="微软雅黑" panose="020B0503020204020204" pitchFamily="34" charset="-122"/>
                <a:ea typeface="微软雅黑" panose="020B0503020204020204" pitchFamily="34" charset="-122"/>
              </a:rPr>
              <a:t>（也成为</a:t>
            </a:r>
            <a:r>
              <a:rPr lang="zh-CN" altLang="en-US" sz="2600" b="1" dirty="0">
                <a:solidFill>
                  <a:prstClr val="black"/>
                </a:solidFill>
                <a:latin typeface="微软雅黑" panose="020B0503020204020204" pitchFamily="34" charset="-122"/>
                <a:ea typeface="微软雅黑" panose="020B0503020204020204" pitchFamily="34" charset="-122"/>
              </a:rPr>
              <a:t>节拍</a:t>
            </a:r>
            <a:r>
              <a:rPr lang="zh-CN" altLang="en-US" sz="2600" dirty="0">
                <a:solidFill>
                  <a:prstClr val="black"/>
                </a:solidFill>
                <a:latin typeface="微软雅黑" panose="020B0503020204020204" pitchFamily="34" charset="-122"/>
                <a:ea typeface="微软雅黑" panose="020B0503020204020204" pitchFamily="34" charset="-122"/>
              </a:rPr>
              <a:t>、</a:t>
            </a:r>
            <a:r>
              <a:rPr lang="en-US" altLang="zh-CN" sz="2600" b="1" dirty="0">
                <a:solidFill>
                  <a:prstClr val="black"/>
                </a:solidFill>
                <a:latin typeface="微软雅黑" panose="020B0503020204020204" pitchFamily="34" charset="-122"/>
                <a:ea typeface="微软雅黑" panose="020B0503020204020204" pitchFamily="34" charset="-122"/>
              </a:rPr>
              <a:t>T</a:t>
            </a:r>
            <a:r>
              <a:rPr lang="zh-CN" altLang="en-US" sz="2600" b="1" dirty="0">
                <a:solidFill>
                  <a:prstClr val="black"/>
                </a:solidFill>
                <a:latin typeface="微软雅黑" panose="020B0503020204020204" pitchFamily="34" charset="-122"/>
                <a:ea typeface="微软雅黑" panose="020B0503020204020204" pitchFamily="34" charset="-122"/>
              </a:rPr>
              <a:t>周期</a:t>
            </a:r>
            <a:r>
              <a:rPr lang="zh-CN" altLang="en-US" sz="2600" dirty="0">
                <a:solidFill>
                  <a:prstClr val="black"/>
                </a:solidFill>
                <a:latin typeface="微软雅黑" panose="020B0503020204020204" pitchFamily="34" charset="-122"/>
                <a:ea typeface="微软雅黑" panose="020B0503020204020204" pitchFamily="34" charset="-122"/>
              </a:rPr>
              <a:t>或</a:t>
            </a:r>
            <a:r>
              <a:rPr lang="en-US" altLang="zh-CN" sz="2600" b="1" dirty="0">
                <a:solidFill>
                  <a:prstClr val="black"/>
                </a:solidFill>
                <a:latin typeface="微软雅黑" panose="020B0503020204020204" pitchFamily="34" charset="-122"/>
                <a:ea typeface="微软雅黑" panose="020B0503020204020204" pitchFamily="34" charset="-122"/>
              </a:rPr>
              <a:t>CPU</a:t>
            </a:r>
            <a:r>
              <a:rPr lang="zh-CN" altLang="en-US" sz="2600" b="1" dirty="0">
                <a:solidFill>
                  <a:prstClr val="black"/>
                </a:solidFill>
                <a:latin typeface="微软雅黑" panose="020B0503020204020204" pitchFamily="34" charset="-122"/>
                <a:ea typeface="微软雅黑" panose="020B0503020204020204" pitchFamily="34" charset="-122"/>
              </a:rPr>
              <a:t>时钟周期</a:t>
            </a:r>
            <a:r>
              <a:rPr lang="zh-CN" altLang="en-US" sz="2600" dirty="0">
                <a:solidFill>
                  <a:prstClr val="black"/>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31C605B8-8F49-4592-B8AA-D36C370D8973}"/>
              </a:ext>
            </a:extLst>
          </p:cNvPr>
          <p:cNvPicPr>
            <a:picLocks noChangeAspect="1"/>
          </p:cNvPicPr>
          <p:nvPr/>
        </p:nvPicPr>
        <p:blipFill rotWithShape="1">
          <a:blip r:embed="rId3"/>
          <a:srcRect t="60578" r="35686" b="-172"/>
          <a:stretch/>
        </p:blipFill>
        <p:spPr>
          <a:xfrm>
            <a:off x="2175381" y="2765239"/>
            <a:ext cx="7841235" cy="2907018"/>
          </a:xfrm>
          <a:prstGeom prst="rect">
            <a:avLst/>
          </a:prstGeom>
        </p:spPr>
      </p:pic>
    </p:spTree>
    <p:extLst>
      <p:ext uri="{BB962C8B-B14F-4D97-AF65-F5344CB8AC3E}">
        <p14:creationId xmlns:p14="http://schemas.microsoft.com/office/powerpoint/2010/main" val="93640606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16827</TotalTime>
  <Words>5345</Words>
  <Application>Microsoft Office PowerPoint</Application>
  <PresentationFormat>宽屏</PresentationFormat>
  <Paragraphs>909</Paragraphs>
  <Slides>62</Slides>
  <Notes>62</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62</vt:i4>
      </vt:variant>
    </vt:vector>
  </HeadingPairs>
  <TitlesOfParts>
    <vt:vector size="69" baseType="lpstr">
      <vt:lpstr>等线</vt:lpstr>
      <vt:lpstr>微软雅黑</vt:lpstr>
      <vt:lpstr>Arial</vt:lpstr>
      <vt:lpstr>Calibri</vt:lpstr>
      <vt:lpstr>Calibri Light</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jihui han</dc:creator>
  <cp:lastModifiedBy>jihui han</cp:lastModifiedBy>
  <cp:revision>764</cp:revision>
  <dcterms:created xsi:type="dcterms:W3CDTF">2021-08-27T06:37:00Z</dcterms:created>
  <dcterms:modified xsi:type="dcterms:W3CDTF">2023-04-20T13:04:56Z</dcterms:modified>
</cp:coreProperties>
</file>